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6" r:id="rId5"/>
    <p:sldId id="270" r:id="rId6"/>
    <p:sldId id="261" r:id="rId7"/>
    <p:sldId id="265" r:id="rId8"/>
    <p:sldId id="268" r:id="rId9"/>
    <p:sldId id="260" r:id="rId10"/>
    <p:sldId id="262" r:id="rId11"/>
    <p:sldId id="271" r:id="rId12"/>
    <p:sldId id="269" r:id="rId13"/>
    <p:sldId id="266" r:id="rId14"/>
    <p:sldId id="259" r:id="rId15"/>
    <p:sldId id="272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728F"/>
    <a:srgbClr val="6380AB"/>
    <a:srgbClr val="186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B6E5D-2EFD-4921-A139-3861FEC0876F}" v="7" dt="2021-04-16T10:22:55.119"/>
    <p1510:client id="{04101A3B-02DC-4B9B-B742-F56AADEAC4E0}" v="60" dt="2021-04-14T15:23:22.418"/>
    <p1510:client id="{10F652B8-28A6-0939-4509-3CFDE4A2B79D}" v="812" dt="2021-04-14T14:52:53.542"/>
    <p1510:client id="{18921570-C1BD-941A-EBC0-EA1149C53E23}" v="29" dt="2021-04-16T08:07:51.399"/>
    <p1510:client id="{1ABFBD7E-0355-4169-9EDE-B5688EAD916E}" v="207" dt="2021-04-23T07:52:48.203"/>
    <p1510:client id="{1ADE9841-0306-491E-B638-FEB45330DC17}" v="8" dt="2021-04-23T10:35:27.556"/>
    <p1510:client id="{2083BFAA-1081-4FAC-8035-B48298156F3F}" v="4" dt="2021-04-23T07:42:52.618"/>
    <p1510:client id="{32FE1E9A-D731-4F96-BB61-804AEB3C5BB3}" v="733" dt="2021-04-14T14:45:15.273"/>
    <p1510:client id="{341AEFCE-9CF1-4098-9C0A-E99D909E2B26}" v="167" dt="2021-04-16T08:10:27.303"/>
    <p1510:client id="{3A5A4FFE-39CA-4AFF-B317-13C00710509A}" v="1003" dt="2021-04-22T19:17:10.724"/>
    <p1510:client id="{46492620-1EC1-40CE-97F2-0BBAF4B0F236}" v="145" dt="2021-04-16T10:09:55.607"/>
    <p1510:client id="{4E8107C4-7D67-4A5D-9137-D88F5BDD4295}" v="26" dt="2021-04-16T10:31:10.049"/>
    <p1510:client id="{5046B4D0-F883-49B1-A2D4-8D8AF7A01C00}" v="218" dt="2021-04-16T11:13:11.700"/>
    <p1510:client id="{566864F4-B9F9-427B-8538-3830D59BB027}" v="21" dt="2021-04-23T09:52:52.470"/>
    <p1510:client id="{56CE0AF9-C815-2C4A-3587-CB4B01ABBC64}" v="844" dt="2021-04-15T17:47:27.705"/>
    <p1510:client id="{58F0A52F-8147-498C-B581-C3902E5B0B71}" v="137" dt="2021-04-16T08:44:54.168"/>
    <p1510:client id="{62243115-3A30-419B-A009-9B33EC0488A0}" v="2" dt="2021-04-14T12:02:56.070"/>
    <p1510:client id="{625EB5B3-DD3A-4F86-8D2C-912FAD2A22E8}" v="339" dt="2021-04-16T12:04:57.423"/>
    <p1510:client id="{707C29B7-2123-44ED-9981-6140C9CD5A61}" v="13" dt="2021-04-15T07:49:44.411"/>
    <p1510:client id="{7210D85D-D642-432B-AE8A-AF2F53AAEAB5}" v="294" dt="2021-04-15T16:22:12.887"/>
    <p1510:client id="{72836BBC-7DA0-4194-AFAF-542F88676229}" v="1167" dt="2021-04-16T09:28:06.860"/>
    <p1510:client id="{7ED482DA-6359-5791-53EF-26A95ADCC648}" v="387" dt="2021-04-16T12:05:58.320"/>
    <p1510:client id="{7FFD6E32-2864-41A1-ADA0-3A7E5AEDDE22}" v="15" dt="2021-04-16T07:04:38.725"/>
    <p1510:client id="{808671A2-96C9-4865-ABBC-A2FAD7D88CB4}" v="1" dt="2021-04-23T10:15:14.939"/>
    <p1510:client id="{859FC701-CC6C-4D12-8A15-09D9B142745F}" v="60" dt="2021-04-23T06:36:07.108"/>
    <p1510:client id="{8D88365F-0031-40F2-BCDB-D987C3C779B9}" v="15" dt="2021-04-14T12:23:35.090"/>
    <p1510:client id="{91ACC1C4-45EB-4E7D-8E83-33EC2ADFCE69}" v="7" dt="2021-04-16T10:00:13.501"/>
    <p1510:client id="{91C5ED91-2598-42BD-497C-5346E646637B}" v="888" dt="2021-04-15T20:11:57.888"/>
    <p1510:client id="{92C312F4-F183-4059-AFEE-4F33451E3A51}" v="1" dt="2021-04-14T15:55:41.171"/>
    <p1510:client id="{A4E9A6C3-2CE6-49C8-83A0-B36A96CD8DE5}" v="5" dt="2021-04-13T09:14:04.653"/>
    <p1510:client id="{A548A3E7-F16E-4D29-87C4-E36C1CCADFC9}" v="121" dt="2021-04-16T11:56:20.523"/>
    <p1510:client id="{AD2B18C9-4B25-460B-B051-D9E6CA19B65F}" v="19" dt="2021-04-16T07:04:08.477"/>
    <p1510:client id="{AD5A5881-1046-4151-8F60-94E7E2C5B2B4}" v="156" dt="2021-04-16T12:26:05.879"/>
    <p1510:client id="{B02F80C4-7385-4F07-88DA-F6C8062C31BC}" v="234" dt="2021-04-16T06:22:07.611"/>
    <p1510:client id="{D3A0C661-519C-7F41-AB7F-828913D8B4FE}" v="2" dt="2021-04-14T08:44:55.628"/>
    <p1510:client id="{DB827D38-6F16-4032-BF29-509AC2B55DE1}" v="2" dt="2021-04-13T13:42:56.806"/>
    <p1510:client id="{EE26A311-664B-4EB6-A1D7-D97417BCDFA0}" v="1" dt="2021-04-16T09:42:42.124"/>
    <p1510:client id="{F92AB94B-8BD2-4D49-8457-E311304E0630}" v="4" dt="2021-04-13T17:49:14.207"/>
    <p1510:client id="{FB0A72A1-AF82-4E9B-87E2-9460B4CF3DA0}" v="6" dt="2021-04-14T09:01:47.6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A2601-F381-4B73-9C82-7FD7B7BBE9BE}" type="datetimeFigureOut">
              <a:rPr lang="pl-PL" smtClean="0"/>
              <a:pPr/>
              <a:t>12.05.2021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7E76D-97B8-4BEE-8496-B9B5B8E985D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7E76D-97B8-4BEE-8496-B9B5B8E985DD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02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0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5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6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0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21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74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2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7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83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7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6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10" Type="http://schemas.openxmlformats.org/officeDocument/2006/relationships/image" Target="../media/image66.sv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65219498-D544-41AC-98FE-8F956EF66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F500DBFC-17A9-4E0A-AEE2-A49F9AEEF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04672" y="4267832"/>
            <a:ext cx="4805996" cy="1297115"/>
          </a:xfrm>
        </p:spPr>
        <p:txBody>
          <a:bodyPr anchor="t">
            <a:normAutofit/>
          </a:bodyPr>
          <a:lstStyle/>
          <a:p>
            <a:pPr algn="l"/>
            <a:endParaRPr lang="pl-PL" sz="4000">
              <a:solidFill>
                <a:schemeClr val="tx2"/>
              </a:solidFill>
              <a:cs typeface="Calibri Ligh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04672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endParaRPr lang="pl-PL" sz="2000">
              <a:solidFill>
                <a:schemeClr val="tx2"/>
              </a:solidFill>
            </a:endParaRPr>
          </a:p>
        </p:txBody>
      </p:sp>
      <p:grpSp>
        <p:nvGrpSpPr>
          <p:cNvPr id="30" name="Group 12">
            <a:extLst>
              <a:ext uri="{FF2B5EF4-FFF2-40B4-BE49-F238E27FC236}">
                <a16:creationId xmlns:a16="http://schemas.microsoft.com/office/drawing/2014/main" id="{D74613BB-817C-4C4F-8A24-4936F2F06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023" y="52996"/>
            <a:ext cx="6093363" cy="6805005"/>
            <a:chOff x="6101023" y="52996"/>
            <a:chExt cx="6093363" cy="6805005"/>
          </a:xfrm>
        </p:grpSpPr>
        <p:sp>
          <p:nvSpPr>
            <p:cNvPr id="32" name="Freeform: Shape 13">
              <a:extLst>
                <a:ext uri="{FF2B5EF4-FFF2-40B4-BE49-F238E27FC236}">
                  <a16:creationId xmlns:a16="http://schemas.microsoft.com/office/drawing/2014/main" id="{926C820D-9A01-44F0-AE18-C2DAB089B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3517682 w 5890490"/>
                <a:gd name="connsiteY0" fmla="*/ 0 h 6578439"/>
                <a:gd name="connsiteX1" fmla="*/ 5849513 w 5890490"/>
                <a:gd name="connsiteY1" fmla="*/ 841730 h 6578439"/>
                <a:gd name="connsiteX2" fmla="*/ 5890490 w 5890490"/>
                <a:gd name="connsiteY2" fmla="*/ 879060 h 6578439"/>
                <a:gd name="connsiteX3" fmla="*/ 5890490 w 5890490"/>
                <a:gd name="connsiteY3" fmla="*/ 1816052 h 6578439"/>
                <a:gd name="connsiteX4" fmla="*/ 5856961 w 5890490"/>
                <a:gd name="connsiteY4" fmla="*/ 1771023 h 6578439"/>
                <a:gd name="connsiteX5" fmla="*/ 5655397 w 5890490"/>
                <a:gd name="connsiteY5" fmla="*/ 1548813 h 6578439"/>
                <a:gd name="connsiteX6" fmla="*/ 3517682 w 5890490"/>
                <a:gd name="connsiteY6" fmla="*/ 658717 h 6578439"/>
                <a:gd name="connsiteX7" fmla="*/ 2395696 w 5890490"/>
                <a:gd name="connsiteY7" fmla="*/ 850721 h 6578439"/>
                <a:gd name="connsiteX8" fmla="*/ 1519955 w 5890490"/>
                <a:gd name="connsiteY8" fmla="*/ 1450441 h 6578439"/>
                <a:gd name="connsiteX9" fmla="*/ 1223630 w 5890490"/>
                <a:gd name="connsiteY9" fmla="*/ 1841430 h 6578439"/>
                <a:gd name="connsiteX10" fmla="*/ 1075857 w 5890490"/>
                <a:gd name="connsiteY10" fmla="*/ 2329343 h 6578439"/>
                <a:gd name="connsiteX11" fmla="*/ 731010 w 5890490"/>
                <a:gd name="connsiteY11" fmla="*/ 3483744 h 6578439"/>
                <a:gd name="connsiteX12" fmla="*/ 741000 w 5890490"/>
                <a:gd name="connsiteY12" fmla="*/ 4479719 h 6578439"/>
                <a:gd name="connsiteX13" fmla="*/ 1315615 w 5890490"/>
                <a:gd name="connsiteY13" fmla="*/ 5443827 h 6578439"/>
                <a:gd name="connsiteX14" fmla="*/ 2277503 w 5890490"/>
                <a:gd name="connsiteY14" fmla="*/ 6259386 h 6578439"/>
                <a:gd name="connsiteX15" fmla="*/ 3439448 w 5890490"/>
                <a:gd name="connsiteY15" fmla="*/ 6551739 h 6578439"/>
                <a:gd name="connsiteX16" fmla="*/ 4408732 w 5890490"/>
                <a:gd name="connsiteY16" fmla="*/ 6255172 h 6578439"/>
                <a:gd name="connsiteX17" fmla="*/ 5343243 w 5890490"/>
                <a:gd name="connsiteY17" fmla="*/ 5442509 h 6578439"/>
                <a:gd name="connsiteX18" fmla="*/ 5745566 w 5890490"/>
                <a:gd name="connsiteY18" fmla="*/ 5056656 h 6578439"/>
                <a:gd name="connsiteX19" fmla="*/ 5890490 w 5890490"/>
                <a:gd name="connsiteY19" fmla="*/ 4920880 h 6578439"/>
                <a:gd name="connsiteX20" fmla="*/ 5890490 w 5890490"/>
                <a:gd name="connsiteY20" fmla="*/ 5821966 h 6578439"/>
                <a:gd name="connsiteX21" fmla="*/ 5802002 w 5890490"/>
                <a:gd name="connsiteY21" fmla="*/ 5907904 h 6578439"/>
                <a:gd name="connsiteX22" fmla="*/ 5294358 w 5890490"/>
                <a:gd name="connsiteY22" fmla="*/ 6397505 h 6578439"/>
                <a:gd name="connsiteX23" fmla="*/ 5077178 w 5890490"/>
                <a:gd name="connsiteY23" fmla="*/ 6578439 h 6578439"/>
                <a:gd name="connsiteX24" fmla="*/ 1567290 w 5890490"/>
                <a:gd name="connsiteY24" fmla="*/ 6578439 h 6578439"/>
                <a:gd name="connsiteX25" fmla="*/ 1508588 w 5890490"/>
                <a:gd name="connsiteY25" fmla="*/ 6535186 h 6578439"/>
                <a:gd name="connsiteX26" fmla="*/ 826498 w 5890490"/>
                <a:gd name="connsiteY26" fmla="*/ 5876034 h 6578439"/>
                <a:gd name="connsiteX27" fmla="*/ 122403 w 5890490"/>
                <a:gd name="connsiteY27" fmla="*/ 3255655 h 6578439"/>
                <a:gd name="connsiteX28" fmla="*/ 1061197 w 5890490"/>
                <a:gd name="connsiteY28" fmla="*/ 984650 h 6578439"/>
                <a:gd name="connsiteX29" fmla="*/ 3517682 w 5890490"/>
                <a:gd name="connsiteY29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90490" h="6578439">
                  <a:moveTo>
                    <a:pt x="3517682" y="0"/>
                  </a:moveTo>
                  <a:cubicBezTo>
                    <a:pt x="4402016" y="0"/>
                    <a:pt x="5213741" y="315483"/>
                    <a:pt x="5849513" y="841730"/>
                  </a:cubicBezTo>
                  <a:lnTo>
                    <a:pt x="5890490" y="879060"/>
                  </a:lnTo>
                  <a:lnTo>
                    <a:pt x="5890490" y="1816052"/>
                  </a:lnTo>
                  <a:lnTo>
                    <a:pt x="5856961" y="1771023"/>
                  </a:lnTo>
                  <a:cubicBezTo>
                    <a:pt x="5793650" y="1694076"/>
                    <a:pt x="5726429" y="1619959"/>
                    <a:pt x="5655397" y="1548813"/>
                  </a:cubicBezTo>
                  <a:cubicBezTo>
                    <a:pt x="5082208" y="974906"/>
                    <a:pt x="4322973" y="658717"/>
                    <a:pt x="3517682" y="658717"/>
                  </a:cubicBezTo>
                  <a:cubicBezTo>
                    <a:pt x="3085520" y="658717"/>
                    <a:pt x="2718488" y="721533"/>
                    <a:pt x="2395696" y="850721"/>
                  </a:cubicBezTo>
                  <a:cubicBezTo>
                    <a:pt x="2079132" y="977407"/>
                    <a:pt x="1792668" y="1173626"/>
                    <a:pt x="1519955" y="1450441"/>
                  </a:cubicBezTo>
                  <a:cubicBezTo>
                    <a:pt x="1330275" y="1642840"/>
                    <a:pt x="1263719" y="1756094"/>
                    <a:pt x="1223630" y="1841430"/>
                  </a:cubicBezTo>
                  <a:cubicBezTo>
                    <a:pt x="1166545" y="1962981"/>
                    <a:pt x="1128532" y="2116663"/>
                    <a:pt x="1075857" y="2329343"/>
                  </a:cubicBezTo>
                  <a:cubicBezTo>
                    <a:pt x="1008652" y="2601153"/>
                    <a:pt x="916537" y="2973574"/>
                    <a:pt x="731010" y="3483744"/>
                  </a:cubicBezTo>
                  <a:cubicBezTo>
                    <a:pt x="617488" y="3795981"/>
                    <a:pt x="620731" y="4121653"/>
                    <a:pt x="741000" y="4479719"/>
                  </a:cubicBezTo>
                  <a:cubicBezTo>
                    <a:pt x="847257" y="4796172"/>
                    <a:pt x="1045888" y="5129481"/>
                    <a:pt x="1315615" y="5443827"/>
                  </a:cubicBezTo>
                  <a:cubicBezTo>
                    <a:pt x="1630753" y="5810980"/>
                    <a:pt x="1945371" y="6077784"/>
                    <a:pt x="2277503" y="6259386"/>
                  </a:cubicBezTo>
                  <a:cubicBezTo>
                    <a:pt x="2637530" y="6456133"/>
                    <a:pt x="3017536" y="6551739"/>
                    <a:pt x="3439448" y="6551739"/>
                  </a:cubicBezTo>
                  <a:cubicBezTo>
                    <a:pt x="3781571" y="6551739"/>
                    <a:pt x="4089573" y="6457449"/>
                    <a:pt x="4408732" y="6255172"/>
                  </a:cubicBezTo>
                  <a:cubicBezTo>
                    <a:pt x="4738010" y="6046310"/>
                    <a:pt x="5050941" y="5739207"/>
                    <a:pt x="5343243" y="5442509"/>
                  </a:cubicBezTo>
                  <a:cubicBezTo>
                    <a:pt x="5479860" y="5303970"/>
                    <a:pt x="5614918" y="5178206"/>
                    <a:pt x="5745566" y="5056656"/>
                  </a:cubicBezTo>
                  <a:lnTo>
                    <a:pt x="5890490" y="4920880"/>
                  </a:lnTo>
                  <a:lnTo>
                    <a:pt x="5890490" y="5821966"/>
                  </a:lnTo>
                  <a:lnTo>
                    <a:pt x="5802002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14">
              <a:extLst>
                <a:ext uri="{FF2B5EF4-FFF2-40B4-BE49-F238E27FC236}">
                  <a16:creationId xmlns:a16="http://schemas.microsoft.com/office/drawing/2014/main" id="{458B604F-996E-4349-B131-E04ED285D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5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5">
              <a:extLst>
                <a:ext uri="{FF2B5EF4-FFF2-40B4-BE49-F238E27FC236}">
                  <a16:creationId xmlns:a16="http://schemas.microsoft.com/office/drawing/2014/main" id="{27CCEAF3-651B-4605-AE58-F96E22703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3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/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16">
              <a:extLst>
                <a:ext uri="{FF2B5EF4-FFF2-40B4-BE49-F238E27FC236}">
                  <a16:creationId xmlns:a16="http://schemas.microsoft.com/office/drawing/2014/main" id="{ED519330-E5F1-4248-B58C-1AA0D9E6D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az 4">
            <a:extLst>
              <a:ext uri="{FF2B5EF4-FFF2-40B4-BE49-F238E27FC236}">
                <a16:creationId xmlns:a16="http://schemas.microsoft.com/office/drawing/2014/main" id="{72760E18-33C3-4B7E-9CEF-79FF7812E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" y="1829"/>
            <a:ext cx="12195311" cy="6858871"/>
          </a:xfrm>
          <a:prstGeom prst="rect">
            <a:avLst/>
          </a:prstGeom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5657CED-264F-42AE-A59B-6FCE3DF266F7}"/>
              </a:ext>
            </a:extLst>
          </p:cNvPr>
          <p:cNvSpPr txBox="1"/>
          <p:nvPr/>
        </p:nvSpPr>
        <p:spPr>
          <a:xfrm>
            <a:off x="4449580" y="5550744"/>
            <a:ext cx="32928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Constantia"/>
              </a:rPr>
              <a:t>KSIĄŻKA O KLASIE</a:t>
            </a:r>
            <a:endParaRPr lang="en-US" sz="2400">
              <a:solidFill>
                <a:srgbClr val="002060"/>
              </a:solidFill>
              <a:latin typeface="Constantia"/>
              <a:cs typeface="Dubai Light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13BCEB-D6C4-4536-BFA3-D90689662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910" y="832828"/>
            <a:ext cx="2832089" cy="23212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>
                <a:latin typeface="Constantia"/>
                <a:cs typeface="Calibri Light"/>
              </a:rPr>
              <a:t>Teatr Wielki</a:t>
            </a:r>
            <a:endParaRPr lang="en-US" sz="5200" kern="1200" err="1">
              <a:latin typeface="Constantia"/>
              <a:cs typeface="+mj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7A1DCFC-25B4-402C-8F2C-E21E5533E30B}"/>
              </a:ext>
            </a:extLst>
          </p:cNvPr>
          <p:cNvSpPr txBox="1"/>
          <p:nvPr/>
        </p:nvSpPr>
        <p:spPr>
          <a:xfrm>
            <a:off x="3165117" y="3080552"/>
            <a:ext cx="6711351" cy="33085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900">
                <a:latin typeface="Constantia"/>
                <a:ea typeface="+mn-lt"/>
                <a:cs typeface="+mn-lt"/>
              </a:rPr>
              <a:t>Dnia 09.11.2018 całą klasą wybraliśmy się na zwiedzanie teatru. </a:t>
            </a:r>
            <a:endParaRPr lang="pl-PL" sz="1900">
              <a:latin typeface="Constantia"/>
            </a:endParaRPr>
          </a:p>
          <a:p>
            <a:endParaRPr lang="pl-PL" sz="1900">
              <a:latin typeface="Constantia"/>
              <a:ea typeface="+mn-lt"/>
              <a:cs typeface="+mn-lt"/>
            </a:endParaRPr>
          </a:p>
          <a:p>
            <a:r>
              <a:rPr lang="pl-PL" sz="1900">
                <a:latin typeface="Constantia"/>
                <a:ea typeface="+mn-lt"/>
                <a:cs typeface="+mn-lt"/>
              </a:rPr>
              <a:t>Trasa wycieczki obejmowała: kulisy sceny, pracownie artystyczne (malarnię, stolarnię, ślusarnię i pracownię krawiecką), magazyny kostiumów, widownię oraz foyer. </a:t>
            </a:r>
          </a:p>
          <a:p>
            <a:endParaRPr lang="pl-PL" sz="1900">
              <a:latin typeface="Constantia"/>
              <a:ea typeface="+mn-lt"/>
              <a:cs typeface="+mn-lt"/>
            </a:endParaRPr>
          </a:p>
          <a:p>
            <a:r>
              <a:rPr lang="pl-PL" sz="1900">
                <a:latin typeface="Constantia"/>
                <a:ea typeface="+mn-lt"/>
                <a:cs typeface="+mn-lt"/>
              </a:rPr>
              <a:t>Dowiedzieliśmy się wielu ciekawostek o historii Teatru Wielkiego i jego siedziby. Byliśmy pod dużym wrażeniem wielkości, świetności i różnorodności budynku. </a:t>
            </a:r>
          </a:p>
          <a:p>
            <a:endParaRPr lang="pl-PL" sz="1900">
              <a:latin typeface="Constantia"/>
              <a:ea typeface="+mn-lt"/>
              <a:cs typeface="+mn-lt"/>
            </a:endParaRPr>
          </a:p>
          <a:p>
            <a:r>
              <a:rPr lang="pl-PL" sz="1900">
                <a:latin typeface="Constantia"/>
                <a:ea typeface="+mn-lt"/>
                <a:cs typeface="+mn-lt"/>
              </a:rPr>
              <a:t>Po wszystkim </a:t>
            </a:r>
            <a:r>
              <a:rPr lang="pl-PL" sz="1900" err="1">
                <a:latin typeface="Constantia"/>
                <a:ea typeface="+mn-lt"/>
                <a:cs typeface="+mn-lt"/>
              </a:rPr>
              <a:t>uczcziliśmy</a:t>
            </a:r>
            <a:r>
              <a:rPr lang="pl-PL" sz="1900">
                <a:latin typeface="Constantia"/>
                <a:ea typeface="+mn-lt"/>
                <a:cs typeface="+mn-lt"/>
              </a:rPr>
              <a:t> to zdarzenie wizytą w KFC.</a:t>
            </a:r>
            <a:endParaRPr lang="pl-PL" sz="1900">
              <a:latin typeface="Constantia"/>
              <a:cs typeface="Calibri"/>
            </a:endParaRPr>
          </a:p>
        </p:txBody>
      </p:sp>
      <p:pic>
        <p:nvPicPr>
          <p:cNvPr id="7" name="Obraz 8" descr="Obraz zawierający czarny&#10;&#10;Opis wygenerowany automatycznie">
            <a:extLst>
              <a:ext uri="{FF2B5EF4-FFF2-40B4-BE49-F238E27FC236}">
                <a16:creationId xmlns:a16="http://schemas.microsoft.com/office/drawing/2014/main" id="{23C3E0DA-D1C4-47EE-BCEB-5FB6BBA4FB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00000">
            <a:off x="6322644" y="1222084"/>
            <a:ext cx="2441028" cy="1754821"/>
          </a:xfrm>
          <a:prstGeom prst="rect">
            <a:avLst/>
          </a:prstGeom>
        </p:spPr>
      </p:pic>
      <p:pic>
        <p:nvPicPr>
          <p:cNvPr id="9" name="Obraz 10" descr="Obraz zawierający wewnątrz, osoba, ściana, stojące&#10;&#10;Opis wygenerowany automatycznie">
            <a:extLst>
              <a:ext uri="{FF2B5EF4-FFF2-40B4-BE49-F238E27FC236}">
                <a16:creationId xmlns:a16="http://schemas.microsoft.com/office/drawing/2014/main" id="{087A48BE-CFEA-4555-8636-FC4BCA9E7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46" y="2497886"/>
            <a:ext cx="2567754" cy="4360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22" descr="Obraz zawierający podłoże, wewnątrz, osoba, dziewczynka&#10;&#10;Opis wygenerowany automatycznie">
            <a:extLst>
              <a:ext uri="{FF2B5EF4-FFF2-40B4-BE49-F238E27FC236}">
                <a16:creationId xmlns:a16="http://schemas.microsoft.com/office/drawing/2014/main" id="{D4B3880A-43BE-408C-AED5-A153B4D82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" y="1605954"/>
            <a:ext cx="3253178" cy="520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3" descr="Obraz zawierający zasłona, meble&#10;&#10;Opis wygenerowany automatycznie">
            <a:extLst>
              <a:ext uri="{FF2B5EF4-FFF2-40B4-BE49-F238E27FC236}">
                <a16:creationId xmlns:a16="http://schemas.microsoft.com/office/drawing/2014/main" id="{26A5B374-5ED8-43A9-806E-8A761DD0F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" y="-37475"/>
            <a:ext cx="12261009" cy="449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0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tekst, wewnątrz, kolorowy&#10;&#10;Opis wygenerowany automatycznie">
            <a:extLst>
              <a:ext uri="{FF2B5EF4-FFF2-40B4-BE49-F238E27FC236}">
                <a16:creationId xmlns:a16="http://schemas.microsoft.com/office/drawing/2014/main" id="{ECDFC33B-EFB3-417B-AA10-9B6CBC6F6C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" y="-6393"/>
            <a:ext cx="2558455" cy="3357771"/>
          </a:xfrm>
          <a:prstGeom prst="rect">
            <a:avLst/>
          </a:prstGeom>
        </p:spPr>
      </p:pic>
      <p:pic>
        <p:nvPicPr>
          <p:cNvPr id="7" name="Obraz 7" descr="Obraz zawierający tekst, ciemny, jasne&#10;&#10;Opis wygenerowany automatycznie">
            <a:extLst>
              <a:ext uri="{FF2B5EF4-FFF2-40B4-BE49-F238E27FC236}">
                <a16:creationId xmlns:a16="http://schemas.microsoft.com/office/drawing/2014/main" id="{E8C08511-F030-4B85-9927-9D59F64040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34474" y="-6317"/>
            <a:ext cx="2558629" cy="3358909"/>
          </a:xfrm>
          <a:prstGeom prst="rect">
            <a:avLst/>
          </a:prstGeom>
        </p:spPr>
      </p:pic>
      <p:pic>
        <p:nvPicPr>
          <p:cNvPr id="9" name="Obraz 9" descr="Obraz zawierający wewnątrz, podłoże&#10;&#10;Opis wygenerowany automatycznie">
            <a:extLst>
              <a:ext uri="{FF2B5EF4-FFF2-40B4-BE49-F238E27FC236}">
                <a16:creationId xmlns:a16="http://schemas.microsoft.com/office/drawing/2014/main" id="{0761B730-9872-43AC-B910-4D3CFCDF2DD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28490" y="3400532"/>
            <a:ext cx="2546061" cy="3426374"/>
          </a:xfrm>
          <a:prstGeom prst="rect">
            <a:avLst/>
          </a:prstGeom>
        </p:spPr>
      </p:pic>
      <p:pic>
        <p:nvPicPr>
          <p:cNvPr id="10" name="Obraz 10" descr="Obraz zawierający jasne&#10;&#10;Opis wygenerowany automatycznie">
            <a:extLst>
              <a:ext uri="{FF2B5EF4-FFF2-40B4-BE49-F238E27FC236}">
                <a16:creationId xmlns:a16="http://schemas.microsoft.com/office/drawing/2014/main" id="{644A42CB-6166-41D0-B6B6-74B26AFB8D1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812" y="3423667"/>
            <a:ext cx="2560431" cy="3387386"/>
          </a:xfrm>
          <a:prstGeom prst="rect">
            <a:avLst/>
          </a:prstGeom>
        </p:spPr>
      </p:pic>
      <p:pic>
        <p:nvPicPr>
          <p:cNvPr id="6" name="Obraz 7" descr="Obraz zawierający tekst, wewnątrz, ekran, zrzut ekranu&#10;&#10;Opis wygenerowany automatycznie">
            <a:extLst>
              <a:ext uri="{FF2B5EF4-FFF2-40B4-BE49-F238E27FC236}">
                <a16:creationId xmlns:a16="http://schemas.microsoft.com/office/drawing/2014/main" id="{BD553475-3C6D-439D-AC5A-E4FAE70E2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0"/>
            <a:ext cx="6953249" cy="2286000"/>
          </a:xfrm>
          <a:prstGeom prst="rect">
            <a:avLst/>
          </a:prstGeom>
        </p:spPr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1F737797-901F-453C-B329-C57A8385A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630" y="453203"/>
            <a:ext cx="3901017" cy="1177397"/>
          </a:xfrm>
        </p:spPr>
        <p:txBody>
          <a:bodyPr/>
          <a:lstStyle/>
          <a:p>
            <a:r>
              <a:rPr lang="pl-PL">
                <a:solidFill>
                  <a:srgbClr val="002060"/>
                </a:solidFill>
                <a:latin typeface="Magneto"/>
                <a:cs typeface="Calibri Light"/>
              </a:rPr>
              <a:t>Ale zebra</a:t>
            </a:r>
            <a:endParaRPr lang="pl-PL">
              <a:solidFill>
                <a:srgbClr val="1868D9"/>
              </a:solidFill>
              <a:latin typeface="Magneto"/>
              <a:cs typeface="Calibri Ligh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B57F0D0-FB8E-46D0-B01F-D376A0AE0897}"/>
              </a:ext>
            </a:extLst>
          </p:cNvPr>
          <p:cNvSpPr txBox="1"/>
          <p:nvPr/>
        </p:nvSpPr>
        <p:spPr>
          <a:xfrm>
            <a:off x="2645604" y="2246242"/>
            <a:ext cx="702765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>
                <a:latin typeface="Biome"/>
                <a:cs typeface="Biome"/>
              </a:rPr>
              <a:t>W 5 klasie w grudniu nasza</a:t>
            </a:r>
            <a:r>
              <a:rPr lang="pl-PL" sz="1600">
                <a:latin typeface="Biome"/>
                <a:ea typeface="+mn-lt"/>
                <a:cs typeface="+mn-lt"/>
              </a:rPr>
              <a:t> klasa była na wycieczce w ,,Ale Zebrze", znajdującej się na </a:t>
            </a:r>
            <a:r>
              <a:rPr lang="pl-PL" sz="1600" err="1">
                <a:latin typeface="Biome"/>
                <a:ea typeface="+mn-lt"/>
                <a:cs typeface="+mn-lt"/>
              </a:rPr>
              <a:t>Górczewskiej</a:t>
            </a:r>
            <a:r>
              <a:rPr lang="pl-PL" sz="1600">
                <a:latin typeface="Biome"/>
                <a:ea typeface="+mn-lt"/>
                <a:cs typeface="+mn-lt"/>
              </a:rPr>
              <a:t> 124 w Warszawie.</a:t>
            </a:r>
            <a:endParaRPr lang="pl-PL" sz="1600">
              <a:latin typeface="Biome"/>
              <a:cs typeface="Calibri"/>
            </a:endParaRPr>
          </a:p>
          <a:p>
            <a:endParaRPr lang="pl-PL" sz="1600">
              <a:latin typeface="Biome"/>
              <a:ea typeface="+mn-lt"/>
              <a:cs typeface="+mn-lt"/>
            </a:endParaRPr>
          </a:p>
          <a:p>
            <a:r>
              <a:rPr lang="pl-PL" sz="1600">
                <a:latin typeface="Biome"/>
                <a:ea typeface="+mn-lt"/>
                <a:cs typeface="+mn-lt"/>
              </a:rPr>
              <a:t>Po dotarciu na miejsce mieliśmy 15 minut dla siebie, a po upływie tego czasu zagraliśmy w grę zwaną ,,Laser Tag’’ (taki laserowy paintball). Graliśmy 2 rundy. W pierwszej nasze drużyny były zmieszane, a w drugiej dziewczyny walczyły przeciwko chłopakom. Po ,,Laser </a:t>
            </a:r>
            <a:r>
              <a:rPr lang="pl-PL" sz="1600" err="1">
                <a:latin typeface="Biome"/>
                <a:ea typeface="+mn-lt"/>
                <a:cs typeface="+mn-lt"/>
              </a:rPr>
              <a:t>Tag'u</a:t>
            </a:r>
            <a:r>
              <a:rPr lang="pl-PL" sz="1600">
                <a:latin typeface="Biome"/>
                <a:ea typeface="+mn-lt"/>
                <a:cs typeface="+mn-lt"/>
              </a:rPr>
              <a:t>" przeszliśmy do następnej części wycieczki nazwanej „Stacją kosmiczną”. Miała ona następujące atrakcje: symulatory VR, kapsuły 9D i </a:t>
            </a:r>
            <a:r>
              <a:rPr lang="pl-PL" sz="1600" err="1">
                <a:latin typeface="Biome"/>
                <a:ea typeface="+mn-lt"/>
                <a:cs typeface="+mn-lt"/>
              </a:rPr>
              <a:t>strzelanka</a:t>
            </a:r>
            <a:r>
              <a:rPr lang="pl-PL" sz="1600">
                <a:latin typeface="Biome"/>
                <a:ea typeface="+mn-lt"/>
                <a:cs typeface="+mn-lt"/>
              </a:rPr>
              <a:t> robotów. Mogliśmy tam także skorzystać ze strefy VIP. </a:t>
            </a:r>
          </a:p>
          <a:p>
            <a:endParaRPr lang="pl-PL" sz="1600">
              <a:latin typeface="Biome"/>
              <a:ea typeface="+mn-lt"/>
              <a:cs typeface="+mn-lt"/>
            </a:endParaRPr>
          </a:p>
          <a:p>
            <a:r>
              <a:rPr lang="pl-PL" sz="1600">
                <a:latin typeface="Biome"/>
                <a:ea typeface="+mn-lt"/>
                <a:cs typeface="+mn-lt"/>
              </a:rPr>
              <a:t> Po wszystkim podano nam świeżą pizzę z pieca. Kiedy zjedliśmy pozwolono nam skorzystać z automatów i innych atrakcji. Mogliśmy wykorzystywać tam żetony, które wymienialiśmy na przeróżne nagrody. </a:t>
            </a:r>
          </a:p>
          <a:p>
            <a:r>
              <a:rPr lang="pl-PL" sz="1600">
                <a:latin typeface="Biome"/>
                <a:cs typeface="Calibri"/>
              </a:rPr>
              <a:t>Wycieczka do ,,Ale Zebry" była jedną z naszych ulubionych i mamy wielką nadzieję, że po pandemii powtórzymy ten wyjazd.</a:t>
            </a:r>
          </a:p>
        </p:txBody>
      </p:sp>
      <p:pic>
        <p:nvPicPr>
          <p:cNvPr id="4" name="Grafika 4" descr="okulary 3D z wypełnieniem pełnym">
            <a:extLst>
              <a:ext uri="{FF2B5EF4-FFF2-40B4-BE49-F238E27FC236}">
                <a16:creationId xmlns:a16="http://schemas.microsoft.com/office/drawing/2014/main" id="{97B3567B-9AAA-45A8-BD12-D67BA4ACD3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07935" y="410745"/>
            <a:ext cx="914400" cy="914400"/>
          </a:xfrm>
          <a:prstGeom prst="rect">
            <a:avLst/>
          </a:prstGeom>
        </p:spPr>
      </p:pic>
      <p:pic>
        <p:nvPicPr>
          <p:cNvPr id="5" name="Grafika 7" descr="Pistolet na wodę z wypełnieniem pełnym">
            <a:extLst>
              <a:ext uri="{FF2B5EF4-FFF2-40B4-BE49-F238E27FC236}">
                <a16:creationId xmlns:a16="http://schemas.microsoft.com/office/drawing/2014/main" id="{F7C41449-50B6-44D1-BD28-D06573955E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15652" y="11230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9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6C82CF-47AF-4328-B1F7-520C33D42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Times New Roman"/>
                <a:cs typeface="Calibri Light"/>
              </a:rPr>
              <a:t>DZIĘKUJĘMY ZA UWAGĘ!</a:t>
            </a:r>
            <a:endParaRPr lang="pl-PL">
              <a:latin typeface="Times New Roman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5BDA0B-8FA9-4F70-91EE-E9D82FEA4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latin typeface="Times New Roman"/>
                <a:cs typeface="Calibri"/>
              </a:rPr>
              <a:t>Daria, Hania, Inga, Zosia, Ewa, Madzia, Kinga, Nikola, </a:t>
            </a:r>
            <a:r>
              <a:rPr lang="pl-PL">
                <a:latin typeface="Times New Roman"/>
                <a:ea typeface="+mn-lt"/>
                <a:cs typeface="+mn-lt"/>
              </a:rPr>
              <a:t>Dorota,</a:t>
            </a:r>
            <a:r>
              <a:rPr lang="pl-PL">
                <a:latin typeface="Times New Roman"/>
                <a:cs typeface="Calibri"/>
              </a:rPr>
              <a:t> Olga, Tomek, Grzesiek, Dawid, Franek, Piotrek, Ernest, </a:t>
            </a:r>
            <a:r>
              <a:rPr lang="pl-PL">
                <a:latin typeface="Times New Roman"/>
                <a:ea typeface="+mn-lt"/>
                <a:cs typeface="+mn-lt"/>
              </a:rPr>
              <a:t>Mateusz M, Mateusz K, Mateusz W, Mateusz L</a:t>
            </a:r>
            <a:endParaRPr lang="pl-PL">
              <a:latin typeface="Times New Roman"/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4D354603-8A79-4095-8CE6-EB0E5626E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708" y="-386751"/>
            <a:ext cx="4432185" cy="4432185"/>
          </a:xfrm>
          <a:prstGeom prst="rect">
            <a:avLst/>
          </a:prstGeom>
        </p:spPr>
      </p:pic>
      <p:pic>
        <p:nvPicPr>
          <p:cNvPr id="6" name="Obraz 16" descr="Obraz zawierający roślina, trawa&#10;&#10;Opis wygenerowany automatycznie">
            <a:extLst>
              <a:ext uri="{FF2B5EF4-FFF2-40B4-BE49-F238E27FC236}">
                <a16:creationId xmlns:a16="http://schemas.microsoft.com/office/drawing/2014/main" id="{1423C3CA-29CB-4165-B178-04E75800A8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36391" b="24398"/>
          <a:stretch>
            <a:fillRect/>
          </a:stretch>
        </p:blipFill>
        <p:spPr>
          <a:xfrm>
            <a:off x="2932263" y="6000750"/>
            <a:ext cx="3361897" cy="857250"/>
          </a:xfrm>
          <a:prstGeom prst="rect">
            <a:avLst/>
          </a:prstGeom>
        </p:spPr>
      </p:pic>
      <p:pic>
        <p:nvPicPr>
          <p:cNvPr id="8" name="Obraz 16" descr="Obraz zawierający roślina, trawa&#10;&#10;Opis wygenerowany automatycznie">
            <a:extLst>
              <a:ext uri="{FF2B5EF4-FFF2-40B4-BE49-F238E27FC236}">
                <a16:creationId xmlns:a16="http://schemas.microsoft.com/office/drawing/2014/main" id="{84E377DE-CCC9-4342-8BDD-8C8724427E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36391" b="24398"/>
          <a:stretch>
            <a:fillRect/>
          </a:stretch>
        </p:blipFill>
        <p:spPr>
          <a:xfrm>
            <a:off x="-3311" y="6000750"/>
            <a:ext cx="3361897" cy="857250"/>
          </a:xfrm>
          <a:prstGeom prst="rect">
            <a:avLst/>
          </a:prstGeom>
        </p:spPr>
      </p:pic>
      <p:pic>
        <p:nvPicPr>
          <p:cNvPr id="10" name="Obraz 16" descr="Obraz zawierający roślina, trawa&#10;&#10;Opis wygenerowany automatycznie">
            <a:extLst>
              <a:ext uri="{FF2B5EF4-FFF2-40B4-BE49-F238E27FC236}">
                <a16:creationId xmlns:a16="http://schemas.microsoft.com/office/drawing/2014/main" id="{EABB7103-084B-48AE-99A2-CA04C99764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36391" b="24398"/>
          <a:stretch>
            <a:fillRect/>
          </a:stretch>
        </p:blipFill>
        <p:spPr>
          <a:xfrm>
            <a:off x="6287163" y="6018166"/>
            <a:ext cx="3361897" cy="857250"/>
          </a:xfrm>
          <a:prstGeom prst="rect">
            <a:avLst/>
          </a:prstGeom>
        </p:spPr>
      </p:pic>
      <p:pic>
        <p:nvPicPr>
          <p:cNvPr id="12" name="Obraz 16">
            <a:extLst>
              <a:ext uri="{FF2B5EF4-FFF2-40B4-BE49-F238E27FC236}">
                <a16:creationId xmlns:a16="http://schemas.microsoft.com/office/drawing/2014/main" id="{FEDB484C-6501-4261-B1C6-085C3547E2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36391" b="24398"/>
          <a:stretch>
            <a:fillRect/>
          </a:stretch>
        </p:blipFill>
        <p:spPr>
          <a:xfrm>
            <a:off x="8830892" y="6003248"/>
            <a:ext cx="3361897" cy="857250"/>
          </a:xfrm>
          <a:prstGeom prst="rect">
            <a:avLst/>
          </a:prstGeom>
        </p:spPr>
      </p:pic>
      <p:pic>
        <p:nvPicPr>
          <p:cNvPr id="14" name="Obraz 16">
            <a:extLst>
              <a:ext uri="{FF2B5EF4-FFF2-40B4-BE49-F238E27FC236}">
                <a16:creationId xmlns:a16="http://schemas.microsoft.com/office/drawing/2014/main" id="{A2E66EB7-C73B-4137-97A3-5C62ECB251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36391" b="24398"/>
          <a:stretch>
            <a:fillRect/>
          </a:stretch>
        </p:blipFill>
        <p:spPr>
          <a:xfrm>
            <a:off x="1885450" y="6015740"/>
            <a:ext cx="3361897" cy="857250"/>
          </a:xfrm>
          <a:prstGeom prst="rect">
            <a:avLst/>
          </a:prstGeom>
        </p:spPr>
      </p:pic>
      <p:pic>
        <p:nvPicPr>
          <p:cNvPr id="16" name="Obraz 16">
            <a:extLst>
              <a:ext uri="{FF2B5EF4-FFF2-40B4-BE49-F238E27FC236}">
                <a16:creationId xmlns:a16="http://schemas.microsoft.com/office/drawing/2014/main" id="{658079DC-5D1E-42D5-9A44-CA19747BF65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36391" b="24398"/>
          <a:stretch>
            <a:fillRect/>
          </a:stretch>
        </p:blipFill>
        <p:spPr>
          <a:xfrm>
            <a:off x="5068738" y="5994999"/>
            <a:ext cx="3361897" cy="857250"/>
          </a:xfrm>
          <a:prstGeom prst="rect">
            <a:avLst/>
          </a:prstGeom>
        </p:spPr>
      </p:pic>
      <p:pic>
        <p:nvPicPr>
          <p:cNvPr id="18" name="Obraz 16">
            <a:extLst>
              <a:ext uri="{FF2B5EF4-FFF2-40B4-BE49-F238E27FC236}">
                <a16:creationId xmlns:a16="http://schemas.microsoft.com/office/drawing/2014/main" id="{1393ED5B-CB82-44D4-BDCB-8BDA0A5816C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36391" b="24398"/>
          <a:stretch>
            <a:fillRect/>
          </a:stretch>
        </p:blipFill>
        <p:spPr>
          <a:xfrm>
            <a:off x="7521516" y="5960493"/>
            <a:ext cx="3361897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5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DEBCA28-FCE1-4937-B6DC-18654C77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latin typeface="Dubai Light"/>
                <a:cs typeface="Biome Light"/>
              </a:rPr>
              <a:t>Przerwy</a:t>
            </a:r>
            <a:r>
              <a:rPr lang="en-US">
                <a:latin typeface="Dubai Light"/>
                <a:cs typeface="Biome Light"/>
              </a:rPr>
              <a:t> </a:t>
            </a:r>
            <a:r>
              <a:rPr lang="en-US" err="1">
                <a:latin typeface="Dubai Light"/>
                <a:cs typeface="Biome Light"/>
              </a:rPr>
              <a:t>spędzamy</a:t>
            </a:r>
            <a:r>
              <a:rPr lang="en-US">
                <a:latin typeface="Dubai Light"/>
                <a:cs typeface="Biome Light"/>
              </a:rPr>
              <a:t> </a:t>
            </a:r>
            <a:r>
              <a:rPr lang="en-US" err="1">
                <a:latin typeface="Dubai Light"/>
                <a:cs typeface="Biome Light"/>
              </a:rPr>
              <a:t>razem</a:t>
            </a:r>
            <a:r>
              <a:rPr lang="en-US">
                <a:latin typeface="Dubai Light"/>
                <a:cs typeface="Biome Light"/>
              </a:rPr>
              <a:t> w </a:t>
            </a:r>
            <a:r>
              <a:rPr lang="en-US" err="1">
                <a:latin typeface="Dubai Light"/>
                <a:cs typeface="Biome Light"/>
              </a:rPr>
              <a:t>gronie</a:t>
            </a:r>
            <a:r>
              <a:rPr lang="en-US">
                <a:latin typeface="Dubai Light"/>
                <a:cs typeface="Biome Light"/>
              </a:rPr>
              <a:t> </a:t>
            </a:r>
            <a:r>
              <a:rPr lang="en-US" err="1">
                <a:latin typeface="Dubai Light"/>
                <a:cs typeface="Biome Light"/>
              </a:rPr>
              <a:t>klasowej</a:t>
            </a:r>
            <a:r>
              <a:rPr lang="en-US">
                <a:latin typeface="Dubai Light"/>
                <a:cs typeface="Biome Light"/>
              </a:rPr>
              <a:t> </a:t>
            </a:r>
            <a:r>
              <a:rPr lang="en-US" err="1">
                <a:latin typeface="Dubai Light"/>
                <a:cs typeface="Biome Light"/>
              </a:rPr>
              <a:t>rodziny</a:t>
            </a:r>
            <a:r>
              <a:rPr lang="en-US">
                <a:latin typeface="Dubai Light"/>
                <a:cs typeface="Biome Light"/>
              </a:rPr>
              <a:t> </a:t>
            </a:r>
            <a:r>
              <a:rPr lang="en-US" err="1">
                <a:latin typeface="Dubai Light"/>
                <a:cs typeface="Biome Light"/>
              </a:rPr>
              <a:t>i</a:t>
            </a:r>
            <a:r>
              <a:rPr lang="en-US">
                <a:latin typeface="Dubai Light"/>
                <a:cs typeface="Biome Light"/>
              </a:rPr>
              <a:t> </a:t>
            </a:r>
            <a:r>
              <a:rPr lang="en-US" err="1">
                <a:latin typeface="Dubai Light"/>
                <a:cs typeface="Biome Light"/>
              </a:rPr>
              <a:t>dzielimy</a:t>
            </a:r>
            <a:r>
              <a:rPr lang="en-US">
                <a:latin typeface="Dubai Light"/>
                <a:cs typeface="Biome Light"/>
              </a:rPr>
              <a:t> </a:t>
            </a:r>
            <a:r>
              <a:rPr lang="en-US" err="1">
                <a:latin typeface="Dubai Light"/>
                <a:cs typeface="Biome Light"/>
              </a:rPr>
              <a:t>się</a:t>
            </a:r>
            <a:r>
              <a:rPr lang="en-US">
                <a:latin typeface="Dubai Light"/>
                <a:cs typeface="Biome Light"/>
              </a:rPr>
              <a:t> </a:t>
            </a:r>
            <a:r>
              <a:rPr lang="en-US" err="1">
                <a:latin typeface="Dubai Light"/>
                <a:cs typeface="Biome Light"/>
              </a:rPr>
              <a:t>ze</a:t>
            </a:r>
            <a:r>
              <a:rPr lang="en-US">
                <a:latin typeface="Dubai Light"/>
                <a:cs typeface="Biome Light"/>
              </a:rPr>
              <a:t> </a:t>
            </a:r>
            <a:r>
              <a:rPr lang="en-US" err="1">
                <a:latin typeface="Dubai Light"/>
                <a:cs typeface="Biome Light"/>
              </a:rPr>
              <a:t>sobą</a:t>
            </a:r>
            <a:r>
              <a:rPr lang="en-US">
                <a:latin typeface="Dubai Light"/>
                <a:cs typeface="Biome Light"/>
              </a:rPr>
              <a:t> </a:t>
            </a:r>
            <a:r>
              <a:rPr lang="en-US" err="1">
                <a:latin typeface="Dubai Light"/>
                <a:cs typeface="Biome Light"/>
              </a:rPr>
              <a:t>pomysłami</a:t>
            </a:r>
            <a:r>
              <a:rPr lang="en-US">
                <a:latin typeface="Dubai Light"/>
                <a:cs typeface="Biome Light"/>
              </a:rPr>
              <a:t> </a:t>
            </a:r>
            <a:r>
              <a:rPr lang="en-US" err="1">
                <a:latin typeface="Dubai Light"/>
                <a:cs typeface="Biome Light"/>
              </a:rPr>
              <a:t>i</a:t>
            </a:r>
            <a:r>
              <a:rPr lang="en-US">
                <a:latin typeface="Dubai Light"/>
                <a:cs typeface="Biome Light"/>
              </a:rPr>
              <a:t> </a:t>
            </a:r>
            <a:r>
              <a:rPr lang="en-US" err="1">
                <a:latin typeface="Dubai Light"/>
                <a:cs typeface="Biome Light"/>
              </a:rPr>
              <a:t>radością</a:t>
            </a:r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D043DD9-F640-473F-B56E-72C75D697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267" y="1928852"/>
            <a:ext cx="3613752" cy="181868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>
                <a:latin typeface="Book Antiqua"/>
                <a:cs typeface="Biome Light"/>
              </a:rPr>
              <a:t>Nie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brakuję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nam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tematów</a:t>
            </a:r>
            <a:r>
              <a:rPr lang="en-US" sz="1800" kern="1200">
                <a:latin typeface="Book Antiqua"/>
                <a:cs typeface="Biome Light"/>
              </a:rPr>
              <a:t> do </a:t>
            </a:r>
            <a:r>
              <a:rPr lang="en-US" sz="1800" kern="1200" err="1">
                <a:latin typeface="Book Antiqua"/>
                <a:cs typeface="Biome Light"/>
              </a:rPr>
              <a:t>rozmów</a:t>
            </a:r>
            <a:r>
              <a:rPr lang="en-US" sz="1800" kern="1200">
                <a:latin typeface="Book Antiqua"/>
                <a:cs typeface="Biome Light"/>
              </a:rPr>
              <a:t>, </a:t>
            </a:r>
            <a:r>
              <a:rPr lang="en-US" sz="1800" kern="1200" err="1">
                <a:latin typeface="Book Antiqua"/>
                <a:cs typeface="Biome Light"/>
              </a:rPr>
              <a:t>każdy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znajdzie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coś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dla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siebie</a:t>
            </a:r>
            <a:r>
              <a:rPr lang="en-US" sz="1800" kern="1200">
                <a:latin typeface="Book Antiqua"/>
                <a:cs typeface="Biome Light"/>
              </a:rPr>
              <a:t>. W </a:t>
            </a:r>
            <a:r>
              <a:rPr lang="en-US" sz="1800" kern="1200" err="1">
                <a:latin typeface="Book Antiqua"/>
                <a:cs typeface="Biome Light"/>
              </a:rPr>
              <a:t>naszej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historii</a:t>
            </a:r>
            <a:r>
              <a:rPr lang="en-US" sz="1800" kern="1200">
                <a:latin typeface="Book Antiqua"/>
                <a:cs typeface="Biome Light"/>
              </a:rPr>
              <a:t> jest </a:t>
            </a:r>
            <a:r>
              <a:rPr lang="en-US" sz="1800">
                <a:latin typeface="Book Antiqua"/>
                <a:cs typeface="Biome Light"/>
              </a:rPr>
              <a:t>od </a:t>
            </a:r>
            <a:r>
              <a:rPr lang="en-US" sz="1800" err="1">
                <a:latin typeface="Book Antiqua"/>
                <a:cs typeface="Biome Light"/>
              </a:rPr>
              <a:t>groma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śmiesznych</a:t>
            </a:r>
            <a:r>
              <a:rPr lang="en-US" sz="1800">
                <a:latin typeface="Book Antiqua"/>
                <a:cs typeface="Biome Light"/>
              </a:rPr>
              <a:t> ,,</a:t>
            </a:r>
            <a:r>
              <a:rPr lang="en-US" sz="1800" kern="1200" err="1">
                <a:latin typeface="Book Antiqua"/>
                <a:cs typeface="Biome Light"/>
              </a:rPr>
              <a:t>przypałów</a:t>
            </a:r>
            <a:r>
              <a:rPr lang="en-US" sz="1800">
                <a:latin typeface="Book Antiqua"/>
                <a:cs typeface="Biome Light"/>
              </a:rPr>
              <a:t> '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i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nawet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podczas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pandemii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staramy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się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utrzymywać</a:t>
            </a:r>
            <a:r>
              <a:rPr lang="en-US" sz="1800" kern="1200">
                <a:latin typeface="Book Antiqua"/>
                <a:cs typeface="Biome Light"/>
              </a:rPr>
              <a:t> </a:t>
            </a:r>
            <a:r>
              <a:rPr lang="en-US" sz="1800" kern="1200" err="1">
                <a:latin typeface="Book Antiqua"/>
                <a:cs typeface="Biome Light"/>
              </a:rPr>
              <a:t>kontakt</a:t>
            </a:r>
            <a:r>
              <a:rPr lang="en-US" sz="1800" kern="1200">
                <a:latin typeface="Book Antiqua"/>
                <a:cs typeface="Biome Light"/>
              </a:rPr>
              <a:t>.</a:t>
            </a:r>
            <a:endParaRPr lang="pl-PL" sz="1800">
              <a:latin typeface="Book Antiqua"/>
              <a:cs typeface="Biome Light"/>
            </a:endParaRPr>
          </a:p>
          <a:p>
            <a:endParaRPr lang="en-US" sz="1700" kern="1200">
              <a:latin typeface="Dubai Light"/>
              <a:cs typeface="Calibri Light" panose="020F0302020204030204"/>
            </a:endParaRPr>
          </a:p>
        </p:txBody>
      </p:sp>
      <p:pic>
        <p:nvPicPr>
          <p:cNvPr id="8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6BD05ABA-24A1-45C6-9863-314CFD93B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123" y="4172449"/>
            <a:ext cx="1695591" cy="2216344"/>
          </a:xfrm>
          <a:prstGeom prst="rect">
            <a:avLst/>
          </a:prstGeom>
        </p:spPr>
      </p:pic>
      <p:pic>
        <p:nvPicPr>
          <p:cNvPr id="4" name="Obraz 4" descr="Obraz zawierający wewnątrz, czekolada, kilka, porządek&#10;&#10;Opis wygenerowany automatycznie">
            <a:extLst>
              <a:ext uri="{FF2B5EF4-FFF2-40B4-BE49-F238E27FC236}">
                <a16:creationId xmlns:a16="http://schemas.microsoft.com/office/drawing/2014/main" id="{03F506A9-20DE-4124-8BEF-03FB7EFDB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570" y="4708657"/>
            <a:ext cx="5052225" cy="1874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5" descr="Obraz zawierający tekst, osoba, pozujący, kolorowy&#10;&#10;Opis wygenerowany automatycznie">
            <a:extLst>
              <a:ext uri="{FF2B5EF4-FFF2-40B4-BE49-F238E27FC236}">
                <a16:creationId xmlns:a16="http://schemas.microsoft.com/office/drawing/2014/main" id="{2C98468D-15FD-41BE-98A8-FBA3FD9D4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240" y="1861607"/>
            <a:ext cx="1546060" cy="4718175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01257958-129E-4EC4-BCC5-5E039F76269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29641" y="2098325"/>
            <a:ext cx="1288840" cy="267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ABD5D52-16E7-4ABF-907F-E7F3FDC08A7B}"/>
              </a:ext>
            </a:extLst>
          </p:cNvPr>
          <p:cNvSpPr txBox="1"/>
          <p:nvPr/>
        </p:nvSpPr>
        <p:spPr>
          <a:xfrm>
            <a:off x="2263812" y="745981"/>
            <a:ext cx="74026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Book Antiqua"/>
                <a:cs typeface="Dubai Light"/>
              </a:rPr>
              <a:t>C</a:t>
            </a:r>
            <a:r>
              <a:rPr lang="en-US" sz="2800" i="1">
                <a:latin typeface="Book Antiqua"/>
                <a:cs typeface="Dubai Light"/>
              </a:rPr>
              <a:t>o </a:t>
            </a:r>
            <a:r>
              <a:rPr lang="en-US" sz="2800" i="1" err="1">
                <a:latin typeface="Book Antiqua"/>
                <a:cs typeface="Dubai Light"/>
              </a:rPr>
              <a:t>klasa</a:t>
            </a:r>
            <a:r>
              <a:rPr lang="en-US" sz="2800" i="1">
                <a:latin typeface="Book Antiqua"/>
                <a:cs typeface="Dubai Light"/>
              </a:rPr>
              <a:t> 6e </a:t>
            </a:r>
            <a:r>
              <a:rPr lang="en-US" sz="2800" i="1" err="1">
                <a:latin typeface="Book Antiqua"/>
                <a:cs typeface="Dubai Light"/>
              </a:rPr>
              <a:t>robi</a:t>
            </a:r>
            <a:r>
              <a:rPr lang="en-US" sz="2800" i="1">
                <a:latin typeface="Book Antiqua"/>
                <a:cs typeface="Dubai Light"/>
              </a:rPr>
              <a:t>  w </a:t>
            </a:r>
            <a:r>
              <a:rPr lang="en-US" sz="2800" i="1" err="1">
                <a:latin typeface="Book Antiqua"/>
                <a:cs typeface="Dubai Light"/>
              </a:rPr>
              <a:t>wolnym</a:t>
            </a:r>
            <a:r>
              <a:rPr lang="en-US" sz="2800" i="1">
                <a:latin typeface="Book Antiqua"/>
                <a:cs typeface="Dubai Light"/>
              </a:rPr>
              <a:t> </a:t>
            </a:r>
            <a:r>
              <a:rPr lang="en-US" sz="2800" i="1" err="1">
                <a:latin typeface="Book Antiqua"/>
                <a:cs typeface="Dubai Light"/>
              </a:rPr>
              <a:t>czasie</a:t>
            </a:r>
            <a:r>
              <a:rPr lang="en-US" sz="2800" i="1">
                <a:latin typeface="Book Antiqua"/>
                <a:cs typeface="Dubai Light"/>
              </a:rPr>
              <a:t>?</a:t>
            </a:r>
            <a:endParaRPr lang="pl-PL" sz="2800" i="1">
              <a:latin typeface="Book Antiqua"/>
            </a:endParaRPr>
          </a:p>
        </p:txBody>
      </p:sp>
      <p:pic>
        <p:nvPicPr>
          <p:cNvPr id="11" name="Obraz 4">
            <a:extLst>
              <a:ext uri="{FF2B5EF4-FFF2-40B4-BE49-F238E27FC236}">
                <a16:creationId xmlns:a16="http://schemas.microsoft.com/office/drawing/2014/main" id="{649C7DF2-6280-4E81-A207-419B9BE636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41441" b="21377"/>
          <a:stretch>
            <a:fillRect/>
          </a:stretch>
        </p:blipFill>
        <p:spPr>
          <a:xfrm>
            <a:off x="0" y="5905500"/>
            <a:ext cx="2987615" cy="952500"/>
          </a:xfrm>
          <a:prstGeom prst="rect">
            <a:avLst/>
          </a:prstGeom>
        </p:spPr>
      </p:pic>
      <p:pic>
        <p:nvPicPr>
          <p:cNvPr id="12" name="Obraz 4">
            <a:extLst>
              <a:ext uri="{FF2B5EF4-FFF2-40B4-BE49-F238E27FC236}">
                <a16:creationId xmlns:a16="http://schemas.microsoft.com/office/drawing/2014/main" id="{649C7DF2-6280-4E81-A207-419B9BE636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41441" b="21377"/>
          <a:stretch>
            <a:fillRect/>
          </a:stretch>
        </p:blipFill>
        <p:spPr>
          <a:xfrm>
            <a:off x="2870799" y="5905500"/>
            <a:ext cx="2987615" cy="952500"/>
          </a:xfrm>
          <a:prstGeom prst="rect">
            <a:avLst/>
          </a:prstGeom>
        </p:spPr>
      </p:pic>
      <p:pic>
        <p:nvPicPr>
          <p:cNvPr id="14" name="Obraz 4">
            <a:extLst>
              <a:ext uri="{FF2B5EF4-FFF2-40B4-BE49-F238E27FC236}">
                <a16:creationId xmlns:a16="http://schemas.microsoft.com/office/drawing/2014/main" id="{649C7DF2-6280-4E81-A207-419B9BE636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41441" b="21377"/>
          <a:stretch>
            <a:fillRect/>
          </a:stretch>
        </p:blipFill>
        <p:spPr>
          <a:xfrm>
            <a:off x="5766399" y="5905500"/>
            <a:ext cx="2987615" cy="952500"/>
          </a:xfrm>
          <a:prstGeom prst="rect">
            <a:avLst/>
          </a:prstGeom>
        </p:spPr>
      </p:pic>
      <p:pic>
        <p:nvPicPr>
          <p:cNvPr id="15" name="Obraz 4">
            <a:extLst>
              <a:ext uri="{FF2B5EF4-FFF2-40B4-BE49-F238E27FC236}">
                <a16:creationId xmlns:a16="http://schemas.microsoft.com/office/drawing/2014/main" id="{649C7DF2-6280-4E81-A207-419B9BE636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41441" b="21377"/>
          <a:stretch>
            <a:fillRect/>
          </a:stretch>
        </p:blipFill>
        <p:spPr>
          <a:xfrm>
            <a:off x="9204385" y="5905500"/>
            <a:ext cx="2987615" cy="952500"/>
          </a:xfrm>
          <a:prstGeom prst="rect">
            <a:avLst/>
          </a:prstGeom>
        </p:spPr>
      </p:pic>
      <p:pic>
        <p:nvPicPr>
          <p:cNvPr id="16" name="Obraz 4">
            <a:extLst>
              <a:ext uri="{FF2B5EF4-FFF2-40B4-BE49-F238E27FC236}">
                <a16:creationId xmlns:a16="http://schemas.microsoft.com/office/drawing/2014/main" id="{649C7DF2-6280-4E81-A207-419B9BE636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41441" b="21377"/>
          <a:stretch>
            <a:fillRect/>
          </a:stretch>
        </p:blipFill>
        <p:spPr>
          <a:xfrm>
            <a:off x="6984350" y="5917992"/>
            <a:ext cx="2987615" cy="952500"/>
          </a:xfrm>
          <a:prstGeom prst="rect">
            <a:avLst/>
          </a:prstGeom>
        </p:spPr>
      </p:pic>
      <p:pic>
        <p:nvPicPr>
          <p:cNvPr id="17" name="Obraz 4">
            <a:extLst>
              <a:ext uri="{FF2B5EF4-FFF2-40B4-BE49-F238E27FC236}">
                <a16:creationId xmlns:a16="http://schemas.microsoft.com/office/drawing/2014/main" id="{649C7DF2-6280-4E81-A207-419B9BE636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41441" b="21377"/>
          <a:stretch>
            <a:fillRect/>
          </a:stretch>
        </p:blipFill>
        <p:spPr>
          <a:xfrm>
            <a:off x="1461099" y="5905500"/>
            <a:ext cx="2987615" cy="952500"/>
          </a:xfrm>
          <a:prstGeom prst="rect">
            <a:avLst/>
          </a:prstGeom>
        </p:spPr>
      </p:pic>
      <p:pic>
        <p:nvPicPr>
          <p:cNvPr id="18" name="Obraz 17" descr="pngegg (2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60000">
            <a:off x="-206811" y="-208221"/>
            <a:ext cx="2391244" cy="2403736"/>
          </a:xfrm>
          <a:prstGeom prst="rect">
            <a:avLst/>
          </a:prstGeom>
        </p:spPr>
      </p:pic>
      <p:pic>
        <p:nvPicPr>
          <p:cNvPr id="19" name="Obraz 16" descr="Obraz zawierający niebo, zewnętrzne, chmury, zachmurzenie&#10;&#10;Opis wygenerowany automatycznie">
            <a:extLst>
              <a:ext uri="{FF2B5EF4-FFF2-40B4-BE49-F238E27FC236}">
                <a16:creationId xmlns:a16="http://schemas.microsoft.com/office/drawing/2014/main" id="{6B2156BF-3335-42EE-ABF6-A37E51393F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-49969" y="-37473"/>
            <a:ext cx="12241968" cy="496861"/>
          </a:xfrm>
          <a:prstGeom prst="rect">
            <a:avLst/>
          </a:prstGeom>
        </p:spPr>
      </p:pic>
      <p:pic>
        <p:nvPicPr>
          <p:cNvPr id="20" name="Obraz 19" descr="pngeg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7409" y="4327719"/>
            <a:ext cx="1941427" cy="253028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B8DAEA1-3D15-4934-9807-E7024FA70681}"/>
              </a:ext>
            </a:extLst>
          </p:cNvPr>
          <p:cNvSpPr txBox="1"/>
          <p:nvPr/>
        </p:nvSpPr>
        <p:spPr>
          <a:xfrm>
            <a:off x="64957" y="1926236"/>
            <a:ext cx="338028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Book Antiqua"/>
              </a:rPr>
              <a:t>W </a:t>
            </a:r>
            <a:r>
              <a:rPr lang="en-US" err="1">
                <a:latin typeface="Book Antiqua"/>
              </a:rPr>
              <a:t>ciepłych</a:t>
            </a:r>
            <a:r>
              <a:rPr lang="en-US">
                <a:latin typeface="Book Antiqua"/>
              </a:rPr>
              <a:t> </a:t>
            </a:r>
            <a:r>
              <a:rPr lang="en-US" err="1">
                <a:latin typeface="Book Antiqua"/>
              </a:rPr>
              <a:t>miesiącach</a:t>
            </a:r>
            <a:r>
              <a:rPr lang="en-US">
                <a:latin typeface="Book Antiqua"/>
              </a:rPr>
              <a:t> </a:t>
            </a:r>
            <a:r>
              <a:rPr lang="en-US" err="1">
                <a:latin typeface="Book Antiqua"/>
              </a:rPr>
              <a:t>gramy</a:t>
            </a:r>
            <a:r>
              <a:rPr lang="en-US">
                <a:latin typeface="Book Antiqua"/>
              </a:rPr>
              <a:t> </a:t>
            </a:r>
            <a:r>
              <a:rPr lang="en-US" err="1">
                <a:latin typeface="Book Antiqua"/>
              </a:rPr>
              <a:t>razem</a:t>
            </a:r>
            <a:r>
              <a:rPr lang="en-US">
                <a:latin typeface="Book Antiqua"/>
              </a:rPr>
              <a:t> w </a:t>
            </a:r>
            <a:r>
              <a:rPr lang="en-US" err="1">
                <a:latin typeface="Book Antiqua"/>
              </a:rPr>
              <a:t>zaklepanego</a:t>
            </a:r>
            <a:r>
              <a:rPr lang="en-US">
                <a:latin typeface="Book Antiqua"/>
              </a:rPr>
              <a:t> </a:t>
            </a:r>
            <a:r>
              <a:rPr lang="en-US" err="1">
                <a:latin typeface="Book Antiqua"/>
              </a:rPr>
              <a:t>i</a:t>
            </a:r>
            <a:r>
              <a:rPr lang="en-US">
                <a:latin typeface="Book Antiqua"/>
              </a:rPr>
              <a:t> </a:t>
            </a:r>
            <a:r>
              <a:rPr lang="en-US" err="1">
                <a:latin typeface="Book Antiqua"/>
              </a:rPr>
              <a:t>korzy-stamy</a:t>
            </a:r>
            <a:r>
              <a:rPr lang="en-US">
                <a:latin typeface="Book Antiqua"/>
              </a:rPr>
              <a:t> z </a:t>
            </a:r>
            <a:r>
              <a:rPr lang="en-US" err="1">
                <a:latin typeface="Book Antiqua"/>
              </a:rPr>
              <a:t>możliwości</a:t>
            </a:r>
            <a:r>
              <a:rPr lang="en-US">
                <a:latin typeface="Book Antiqua"/>
              </a:rPr>
              <a:t> </a:t>
            </a:r>
            <a:r>
              <a:rPr lang="en-US" err="1">
                <a:latin typeface="Book Antiqua"/>
              </a:rPr>
              <a:t>wyjścia</a:t>
            </a:r>
            <a:r>
              <a:rPr lang="en-US">
                <a:latin typeface="Book Antiqua"/>
              </a:rPr>
              <a:t> </a:t>
            </a:r>
            <a:r>
              <a:rPr lang="en-US" err="1">
                <a:latin typeface="Book Antiqua"/>
              </a:rPr>
              <a:t>nadwór</a:t>
            </a:r>
            <a:r>
              <a:rPr lang="en-US">
                <a:latin typeface="Book Antiqua"/>
              </a:rPr>
              <a:t>,</a:t>
            </a:r>
            <a:endParaRPr lang="en-US">
              <a:latin typeface="Book Antiqua"/>
              <a:cs typeface="Dubai Ligh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A66AC31-14C2-4B90-9A6D-756826EA8A5B}"/>
              </a:ext>
            </a:extLst>
          </p:cNvPr>
          <p:cNvSpPr txBox="1"/>
          <p:nvPr/>
        </p:nvSpPr>
        <p:spPr>
          <a:xfrm>
            <a:off x="64957" y="3187907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Book Antiqua"/>
              </a:rPr>
              <a:t>W </a:t>
            </a:r>
            <a:r>
              <a:rPr lang="en-US" err="1">
                <a:latin typeface="Book Antiqua"/>
              </a:rPr>
              <a:t>zimniejsze</a:t>
            </a:r>
            <a:r>
              <a:rPr lang="en-US">
                <a:latin typeface="Book Antiqua"/>
              </a:rPr>
              <a:t> </a:t>
            </a:r>
            <a:r>
              <a:rPr lang="en-US" err="1">
                <a:latin typeface="Book Antiqua"/>
              </a:rPr>
              <a:t>dni</a:t>
            </a:r>
            <a:r>
              <a:rPr lang="en-US">
                <a:latin typeface="Book Antiqua"/>
              </a:rPr>
              <a:t> </a:t>
            </a:r>
            <a:r>
              <a:rPr lang="en-US" err="1">
                <a:latin typeface="Book Antiqua"/>
              </a:rPr>
              <a:t>staramy</a:t>
            </a:r>
            <a:r>
              <a:rPr lang="en-US">
                <a:latin typeface="Book Antiqua"/>
              </a:rPr>
              <a:t> </a:t>
            </a:r>
            <a:r>
              <a:rPr lang="en-US" err="1">
                <a:latin typeface="Book Antiqua"/>
              </a:rPr>
              <a:t>się</a:t>
            </a:r>
            <a:r>
              <a:rPr lang="en-US">
                <a:latin typeface="Book Antiqua"/>
              </a:rPr>
              <a:t> </a:t>
            </a:r>
            <a:r>
              <a:rPr lang="en-US" err="1">
                <a:latin typeface="Book Antiqua"/>
              </a:rPr>
              <a:t>razem</a:t>
            </a:r>
            <a:r>
              <a:rPr lang="en-US">
                <a:latin typeface="Book Antiqua"/>
              </a:rPr>
              <a:t> </a:t>
            </a:r>
            <a:r>
              <a:rPr lang="en-US" err="1">
                <a:latin typeface="Book Antiqua"/>
              </a:rPr>
              <a:t>spę-dzać</a:t>
            </a:r>
            <a:r>
              <a:rPr lang="en-US">
                <a:latin typeface="Book Antiqua"/>
              </a:rPr>
              <a:t>  </a:t>
            </a:r>
            <a:r>
              <a:rPr lang="en-US" err="1">
                <a:latin typeface="Book Antiqua"/>
              </a:rPr>
              <a:t>czas</a:t>
            </a:r>
            <a:r>
              <a:rPr lang="en-US">
                <a:latin typeface="Book Antiqua"/>
              </a:rPr>
              <a:t> np. </a:t>
            </a:r>
            <a:r>
              <a:rPr lang="en-US" err="1">
                <a:latin typeface="Book Antiqua"/>
              </a:rPr>
              <a:t>grając</a:t>
            </a:r>
            <a:br>
              <a:rPr lang="en-US">
                <a:latin typeface="Book Antiqua"/>
              </a:rPr>
            </a:br>
            <a:r>
              <a:rPr lang="en-US">
                <a:latin typeface="Book Antiqua"/>
              </a:rPr>
              <a:t>w uno</a:t>
            </a:r>
            <a:r>
              <a:rPr lang="pl-PL">
                <a:latin typeface="Book Antiqua"/>
              </a:rPr>
              <a:t> i czytając </a:t>
            </a:r>
            <a:r>
              <a:rPr lang="pl-PL" err="1">
                <a:latin typeface="Book Antiqua"/>
              </a:rPr>
              <a:t>ksiązki</a:t>
            </a:r>
            <a:r>
              <a:rPr lang="pl-PL">
                <a:latin typeface="Book Antiqua"/>
              </a:rPr>
              <a:t>. </a:t>
            </a:r>
            <a:r>
              <a:rPr lang="pl-PL">
                <a:latin typeface="Book Antiqua"/>
                <a:cs typeface="Dubai Light"/>
              </a:rPr>
              <a:t>​</a:t>
            </a:r>
            <a:br>
              <a:rPr lang="pl-PL">
                <a:latin typeface="Book Antiqua"/>
                <a:cs typeface="Dubai Light"/>
              </a:rPr>
            </a:br>
            <a:r>
              <a:rPr lang="pl-PL">
                <a:latin typeface="Book Antiqua"/>
                <a:cs typeface="Dubai Light"/>
              </a:rPr>
              <a:t>​</a:t>
            </a:r>
            <a:endParaRPr lang="pl-PL">
              <a:latin typeface="Book Antiqua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56DB8D7-8549-46E3-B46F-FCA9519A2050}"/>
              </a:ext>
            </a:extLst>
          </p:cNvPr>
          <p:cNvSpPr txBox="1"/>
          <p:nvPr/>
        </p:nvSpPr>
        <p:spPr>
          <a:xfrm>
            <a:off x="3512694" y="3837482"/>
            <a:ext cx="1743856" cy="6588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solidFill>
                  <a:srgbClr val="FF0000"/>
                </a:solidFill>
                <a:latin typeface="Dubai Light"/>
                <a:cs typeface="Dubai Light"/>
              </a:rPr>
              <a:t>Nasze przysmaki</a:t>
            </a:r>
            <a:br>
              <a:rPr lang="pl-PL">
                <a:latin typeface="Dubai Light"/>
                <a:cs typeface="Dubai Light"/>
              </a:rPr>
            </a:br>
            <a:r>
              <a:rPr lang="pl-PL">
                <a:latin typeface="Dubai Light"/>
                <a:cs typeface="Dubai Light"/>
              </a:rPr>
              <a:t>​</a:t>
            </a:r>
            <a:endParaRPr lang="pl-PL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CE30EAF-432E-4FF0-8F40-771A32F67F45}"/>
              </a:ext>
            </a:extLst>
          </p:cNvPr>
          <p:cNvSpPr txBox="1"/>
          <p:nvPr/>
        </p:nvSpPr>
        <p:spPr>
          <a:xfrm>
            <a:off x="5861154" y="4412105"/>
            <a:ext cx="3505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solidFill>
                  <a:srgbClr val="FF0000"/>
                </a:solidFill>
                <a:latin typeface="Dubai Light"/>
                <a:cs typeface="Dubai Light"/>
              </a:rPr>
              <a:t>Kolekcjonowane przez nas rzeczy</a:t>
            </a:r>
          </a:p>
        </p:txBody>
      </p:sp>
    </p:spTree>
    <p:extLst>
      <p:ext uri="{BB962C8B-B14F-4D97-AF65-F5344CB8AC3E}">
        <p14:creationId xmlns:p14="http://schemas.microsoft.com/office/powerpoint/2010/main" val="298206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6" grpId="0"/>
      <p:bldP spid="7" grpId="0"/>
      <p:bldP spid="9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87B573-8C3C-4970-9A0D-757937A1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545" y="-331431"/>
            <a:ext cx="4265295" cy="2425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err="1">
                <a:solidFill>
                  <a:schemeClr val="tx2"/>
                </a:solidFill>
                <a:latin typeface="Modern Love Caps"/>
                <a:cs typeface="Calibri Light"/>
              </a:rPr>
              <a:t>Zrobione</a:t>
            </a:r>
            <a:r>
              <a:rPr lang="en-US" sz="4400">
                <a:solidFill>
                  <a:schemeClr val="tx2"/>
                </a:solidFill>
                <a:latin typeface="Modern Love Caps"/>
                <a:cs typeface="Calibri Light"/>
              </a:rPr>
              <a:t> </a:t>
            </a:r>
            <a:r>
              <a:rPr lang="en-US" sz="4400" err="1">
                <a:solidFill>
                  <a:schemeClr val="tx2"/>
                </a:solidFill>
                <a:latin typeface="Modern Love Caps"/>
                <a:cs typeface="Calibri Light"/>
              </a:rPr>
              <a:t>przez</a:t>
            </a:r>
            <a:r>
              <a:rPr lang="en-US" sz="4400">
                <a:solidFill>
                  <a:schemeClr val="tx2"/>
                </a:solidFill>
                <a:latin typeface="Modern Love Caps"/>
                <a:cs typeface="Calibri Light"/>
              </a:rPr>
              <a:t> </a:t>
            </a:r>
            <a:r>
              <a:rPr lang="en-US" sz="4400" err="1">
                <a:solidFill>
                  <a:schemeClr val="tx2"/>
                </a:solidFill>
                <a:latin typeface="Modern Love Caps"/>
                <a:cs typeface="Calibri Light"/>
              </a:rPr>
              <a:t>nas</a:t>
            </a:r>
            <a:r>
              <a:rPr lang="en-US" sz="4400">
                <a:solidFill>
                  <a:schemeClr val="tx2"/>
                </a:solidFill>
                <a:latin typeface="Modern Love Caps"/>
                <a:cs typeface="Calibri Light"/>
              </a:rPr>
              <a:t> </a:t>
            </a:r>
            <a:r>
              <a:rPr lang="en-US" sz="4400" err="1">
                <a:solidFill>
                  <a:schemeClr val="tx2"/>
                </a:solidFill>
                <a:latin typeface="Modern Love Caps"/>
                <a:cs typeface="Calibri Light"/>
              </a:rPr>
              <a:t>plakaty</a:t>
            </a:r>
            <a:endParaRPr lang="en-US" sz="4400" kern="1200">
              <a:solidFill>
                <a:schemeClr val="tx2"/>
              </a:solidFill>
              <a:latin typeface="Modern Love Caps"/>
              <a:cs typeface="Calibri Light"/>
            </a:endParaRPr>
          </a:p>
        </p:txBody>
      </p:sp>
      <p:pic>
        <p:nvPicPr>
          <p:cNvPr id="3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ADF73969-D689-4AF8-B27A-CC107E2D3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429" t="19399" r="69" b="12275"/>
          <a:stretch/>
        </p:blipFill>
        <p:spPr>
          <a:xfrm>
            <a:off x="8345403" y="3874022"/>
            <a:ext cx="3761226" cy="2892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AB10171F-91E5-4171-AA81-06F15B0E93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353" t="-1419" r="11193" b="53381"/>
          <a:stretch/>
        </p:blipFill>
        <p:spPr>
          <a:xfrm rot="-540000">
            <a:off x="8137113" y="1178772"/>
            <a:ext cx="3652214" cy="2799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5" descr="Obraz zawierający tekst, namalowane&#10;&#10;Opis wygenerowany automatycznie">
            <a:extLst>
              <a:ext uri="{FF2B5EF4-FFF2-40B4-BE49-F238E27FC236}">
                <a16:creationId xmlns:a16="http://schemas.microsoft.com/office/drawing/2014/main" id="{02696B76-CA28-497A-8C40-30C49F92B9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711" t="12879" r="-2525" b="34848"/>
          <a:stretch/>
        </p:blipFill>
        <p:spPr>
          <a:xfrm rot="180000">
            <a:off x="4534936" y="4078069"/>
            <a:ext cx="3606361" cy="2687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6" descr="Obraz zawierający tekst, ściana, wewnątrz&#10;&#10;Opis wygenerowany automatycznie">
            <a:extLst>
              <a:ext uri="{FF2B5EF4-FFF2-40B4-BE49-F238E27FC236}">
                <a16:creationId xmlns:a16="http://schemas.microsoft.com/office/drawing/2014/main" id="{E8F75A2E-8CCA-432A-A305-1CDB7448C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35" t="17803" b="27651"/>
          <a:stretch/>
        </p:blipFill>
        <p:spPr>
          <a:xfrm>
            <a:off x="4294435" y="1567660"/>
            <a:ext cx="3689675" cy="2552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395CC88-BB75-4786-8B88-49EBE119472E}"/>
              </a:ext>
            </a:extLst>
          </p:cNvPr>
          <p:cNvSpPr txBox="1"/>
          <p:nvPr/>
        </p:nvSpPr>
        <p:spPr>
          <a:xfrm>
            <a:off x="55476" y="598933"/>
            <a:ext cx="4152181" cy="6463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200">
                <a:solidFill>
                  <a:srgbClr val="5E728F"/>
                </a:solidFill>
                <a:ea typeface="+mn-lt"/>
                <a:cs typeface="+mn-lt"/>
              </a:rPr>
              <a:t>W naszej klasie robiliśmy plakaty o różnej tematyce: </a:t>
            </a:r>
            <a:endParaRPr lang="pl-PL" sz="2200">
              <a:cs typeface="Calibri"/>
            </a:endParaRPr>
          </a:p>
          <a:p>
            <a:r>
              <a:rPr lang="pl-PL" sz="2200">
                <a:solidFill>
                  <a:srgbClr val="5E728F"/>
                </a:solidFill>
                <a:ea typeface="+mn-lt"/>
                <a:cs typeface="+mn-lt"/>
              </a:rPr>
              <a:t>- ,,Teatry w Warszawie", </a:t>
            </a:r>
            <a:endParaRPr lang="pl-PL" sz="22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pl-PL" sz="2200">
                <a:solidFill>
                  <a:srgbClr val="5E728F"/>
                </a:solidFill>
                <a:ea typeface="+mn-lt"/>
                <a:cs typeface="+mn-lt"/>
              </a:rPr>
              <a:t>- ,,Rocznica Powstania Warszawskiego,</a:t>
            </a:r>
            <a:endParaRPr lang="pl-PL" sz="22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pl-PL" sz="2200">
                <a:solidFill>
                  <a:srgbClr val="5E728F"/>
                </a:solidFill>
                <a:ea typeface="+mn-lt"/>
                <a:cs typeface="+mn-lt"/>
              </a:rPr>
              <a:t>- ,,Warszawa - stolica wolności", </a:t>
            </a:r>
            <a:endParaRPr lang="pl-PL" sz="22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pl-PL" sz="2200">
                <a:solidFill>
                  <a:srgbClr val="5E728F"/>
                </a:solidFill>
                <a:ea typeface="+mn-lt"/>
                <a:cs typeface="+mn-lt"/>
              </a:rPr>
              <a:t>- ,,Dzień Niepodległości", </a:t>
            </a:r>
            <a:endParaRPr lang="pl-PL" sz="22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pl-PL" sz="2200">
                <a:solidFill>
                  <a:srgbClr val="5E728F"/>
                </a:solidFill>
                <a:ea typeface="+mn-lt"/>
                <a:cs typeface="+mn-lt"/>
              </a:rPr>
              <a:t>- ,,Warszawa przedwojenna"</a:t>
            </a:r>
            <a:endParaRPr lang="pl-PL" sz="22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pl-PL" sz="2200">
                <a:solidFill>
                  <a:srgbClr val="5E728F"/>
                </a:solidFill>
                <a:ea typeface="+mn-lt"/>
                <a:cs typeface="+mn-lt"/>
              </a:rPr>
              <a:t>- ,,Warszawski blask",</a:t>
            </a:r>
            <a:endParaRPr lang="pl-PL" sz="22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pl-PL" sz="2200">
                <a:solidFill>
                  <a:srgbClr val="5E728F"/>
                </a:solidFill>
                <a:ea typeface="+mn-lt"/>
                <a:cs typeface="+mn-lt"/>
              </a:rPr>
              <a:t>- ,,Empatia". </a:t>
            </a:r>
            <a:endParaRPr lang="pl-PL" sz="2200">
              <a:cs typeface="Calibri"/>
            </a:endParaRPr>
          </a:p>
          <a:p>
            <a:endParaRPr lang="pl-PL" sz="2200">
              <a:ea typeface="+mn-lt"/>
              <a:cs typeface="+mn-lt"/>
            </a:endParaRPr>
          </a:p>
          <a:p>
            <a:r>
              <a:rPr lang="pl-PL" sz="2200">
                <a:solidFill>
                  <a:srgbClr val="5E728F"/>
                </a:solidFill>
                <a:ea typeface="+mn-lt"/>
                <a:cs typeface="+mn-lt"/>
              </a:rPr>
              <a:t>Plakaty stworzone przez naszą klasę miały na celu zapoznanie uczniów naszej szkoły z wyżej wymienionymi tematami. </a:t>
            </a:r>
            <a:br>
              <a:rPr lang="pl-PL" sz="2200">
                <a:ea typeface="+mn-lt"/>
                <a:cs typeface="+mn-lt"/>
              </a:rPr>
            </a:br>
            <a:r>
              <a:rPr lang="pl-PL" sz="2200">
                <a:solidFill>
                  <a:srgbClr val="5E728F"/>
                </a:solidFill>
                <a:ea typeface="+mn-lt"/>
                <a:cs typeface="+mn-lt"/>
              </a:rPr>
              <a:t>Wykonane plakaty były efektem naszej pracy grupowej.</a:t>
            </a:r>
          </a:p>
          <a:p>
            <a:endParaRPr lang="pl-PL" sz="2000">
              <a:solidFill>
                <a:srgbClr val="5E728F"/>
              </a:solidFill>
              <a:ea typeface="+mn-lt"/>
              <a:cs typeface="+mn-lt"/>
            </a:endParaRPr>
          </a:p>
          <a:p>
            <a:endParaRPr lang="pl-PL" sz="2000">
              <a:solidFill>
                <a:srgbClr val="5E728F"/>
              </a:solidFill>
              <a:cs typeface="Calibri"/>
            </a:endParaRPr>
          </a:p>
        </p:txBody>
      </p:sp>
      <p:pic>
        <p:nvPicPr>
          <p:cNvPr id="8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8E982FDB-BFD0-4567-998B-584EBC695D2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860000">
            <a:off x="7463447" y="136241"/>
            <a:ext cx="1352191" cy="132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3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27A434-FA38-49CB-9CF7-60F824EC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97" y="163773"/>
            <a:ext cx="5121240" cy="15907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err="1">
                <a:solidFill>
                  <a:schemeClr val="tx2"/>
                </a:solidFill>
                <a:latin typeface="Book Antiqua" pitchFamily="18" charset="0"/>
                <a:cs typeface="Calibri Light"/>
              </a:rPr>
              <a:t>Sprzątanie</a:t>
            </a:r>
            <a:r>
              <a:rPr lang="en-US" sz="5200">
                <a:solidFill>
                  <a:schemeClr val="tx2"/>
                </a:solidFill>
                <a:latin typeface="Book Antiqua" pitchFamily="18" charset="0"/>
                <a:cs typeface="Calibri Light"/>
              </a:rPr>
              <a:t> </a:t>
            </a:r>
            <a:r>
              <a:rPr lang="en-US" sz="5200" err="1">
                <a:solidFill>
                  <a:schemeClr val="tx2"/>
                </a:solidFill>
                <a:latin typeface="Book Antiqua" pitchFamily="18" charset="0"/>
                <a:cs typeface="Calibri Light"/>
              </a:rPr>
              <a:t>świata</a:t>
            </a:r>
            <a:r>
              <a:rPr lang="en-US" sz="5200">
                <a:solidFill>
                  <a:schemeClr val="tx2"/>
                </a:solidFill>
                <a:latin typeface="Book Antiqua" pitchFamily="18" charset="0"/>
                <a:cs typeface="Calibri Light"/>
              </a:rPr>
              <a:t> </a:t>
            </a:r>
            <a:endParaRPr lang="en-US" sz="5200" kern="1200">
              <a:solidFill>
                <a:schemeClr val="tx2"/>
              </a:solidFill>
              <a:latin typeface="Book Antiqua" pitchFamily="18" charset="0"/>
              <a:cs typeface="Calibri Ligh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1404DBC-DCC3-4BB0-96A8-C824516EA157}"/>
              </a:ext>
            </a:extLst>
          </p:cNvPr>
          <p:cNvSpPr txBox="1"/>
          <p:nvPr/>
        </p:nvSpPr>
        <p:spPr>
          <a:xfrm>
            <a:off x="336966" y="1872781"/>
            <a:ext cx="4612255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>
                <a:solidFill>
                  <a:srgbClr val="5E728F"/>
                </a:solidFill>
                <a:latin typeface="Harringonton"/>
                <a:ea typeface="+mn-lt"/>
                <a:cs typeface="+mn-lt"/>
              </a:rPr>
              <a:t>Sprzątanie świata odbyło się na geografii, co ucieszyło większość osób.</a:t>
            </a:r>
          </a:p>
          <a:p>
            <a:endParaRPr lang="pl-PL" sz="2000">
              <a:solidFill>
                <a:srgbClr val="5E728F"/>
              </a:solidFill>
              <a:latin typeface="Harringonton"/>
              <a:ea typeface="+mn-lt"/>
              <a:cs typeface="+mn-lt"/>
            </a:endParaRPr>
          </a:p>
          <a:p>
            <a:r>
              <a:rPr lang="pl-PL" sz="2000">
                <a:solidFill>
                  <a:srgbClr val="5E728F"/>
                </a:solidFill>
                <a:latin typeface="Harringonton"/>
                <a:ea typeface="+mn-lt"/>
                <a:cs typeface="+mn-lt"/>
              </a:rPr>
              <a:t>Po rozdaniu worków i jednorazowych rękawiczek rozpoczęliśmy pracę. Podczas sprzątania rozmawialiśmy i śmialiśmy się. Zebraliśmy łącznie kilka worków śmieci. Pani zrobiła nam zdjęcia. Osoby, które szczególnie się zaangażowały dostały punkty dodatnie.</a:t>
            </a:r>
            <a:endParaRPr lang="pl-PL">
              <a:solidFill>
                <a:srgbClr val="5E728F"/>
              </a:solidFill>
              <a:latin typeface="Harringonton"/>
              <a:ea typeface="+mn-lt"/>
              <a:cs typeface="+mn-lt"/>
            </a:endParaRPr>
          </a:p>
          <a:p>
            <a:endParaRPr lang="pl-PL" sz="2000">
              <a:solidFill>
                <a:srgbClr val="5E728F"/>
              </a:solidFill>
              <a:latin typeface="Harringonton"/>
              <a:ea typeface="+mn-lt"/>
              <a:cs typeface="+mn-lt"/>
            </a:endParaRPr>
          </a:p>
          <a:p>
            <a:r>
              <a:rPr lang="pl-PL" sz="2000">
                <a:solidFill>
                  <a:srgbClr val="5E728F"/>
                </a:solidFill>
                <a:latin typeface="Harringonton"/>
                <a:ea typeface="+mn-lt"/>
                <a:cs typeface="+mn-lt"/>
              </a:rPr>
              <a:t> Niestety z wiadomych powodów nie udało się tego powtórzyć w tym roku.</a:t>
            </a:r>
            <a:endParaRPr lang="pl-PL">
              <a:solidFill>
                <a:srgbClr val="5E728F"/>
              </a:solidFill>
              <a:latin typeface="Harringonton"/>
              <a:cs typeface="Calibri"/>
            </a:endParaRPr>
          </a:p>
        </p:txBody>
      </p:sp>
      <p:pic>
        <p:nvPicPr>
          <p:cNvPr id="9" name="Obraz 10">
            <a:extLst>
              <a:ext uri="{FF2B5EF4-FFF2-40B4-BE49-F238E27FC236}">
                <a16:creationId xmlns:a16="http://schemas.microsoft.com/office/drawing/2014/main" id="{D18491BD-E5F8-41D0-9EA8-92BFD1629B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1466" y="345843"/>
            <a:ext cx="2578941" cy="2435457"/>
          </a:xfrm>
          <a:prstGeom prst="rect">
            <a:avLst/>
          </a:prstGeom>
        </p:spPr>
      </p:pic>
      <p:pic>
        <p:nvPicPr>
          <p:cNvPr id="7" name="Obraz 10" descr="Obraz zawierający trawa, drzewo, zewnętrzne, park&#10;&#10;Opis wygenerowany automatycznie">
            <a:extLst>
              <a:ext uri="{FF2B5EF4-FFF2-40B4-BE49-F238E27FC236}">
                <a16:creationId xmlns:a16="http://schemas.microsoft.com/office/drawing/2014/main" id="{1229F149-03BA-4ACE-B319-761A6F178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643" y="-4473"/>
            <a:ext cx="3331358" cy="325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6" descr="Obraz zawierający zewnętrzne, niebo, osoba, trawa&#10;&#10;Opis wygenerowany automatycznie">
            <a:extLst>
              <a:ext uri="{FF2B5EF4-FFF2-40B4-BE49-F238E27FC236}">
                <a16:creationId xmlns:a16="http://schemas.microsoft.com/office/drawing/2014/main" id="{11D501F8-9332-435C-A2D8-8C7B21CB1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46" y="3240749"/>
            <a:ext cx="5905454" cy="3617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649C7DF2-6280-4E81-A207-419B9BE636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41441" b="21377"/>
          <a:stretch>
            <a:fillRect/>
          </a:stretch>
        </p:blipFill>
        <p:spPr>
          <a:xfrm>
            <a:off x="-5751" y="5905500"/>
            <a:ext cx="2987615" cy="952500"/>
          </a:xfrm>
          <a:prstGeom prst="rect">
            <a:avLst/>
          </a:prstGeom>
        </p:spPr>
      </p:pic>
      <p:pic>
        <p:nvPicPr>
          <p:cNvPr id="5" name="Obraz 16">
            <a:extLst>
              <a:ext uri="{FF2B5EF4-FFF2-40B4-BE49-F238E27FC236}">
                <a16:creationId xmlns:a16="http://schemas.microsoft.com/office/drawing/2014/main" id="{3EE6C298-C2D0-4866-8F51-DD591BCE7D7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t="36391" b="24398"/>
          <a:stretch>
            <a:fillRect/>
          </a:stretch>
        </p:blipFill>
        <p:spPr>
          <a:xfrm>
            <a:off x="2932263" y="6000750"/>
            <a:ext cx="3361897" cy="857250"/>
          </a:xfrm>
          <a:prstGeom prst="rect">
            <a:avLst/>
          </a:prstGeom>
        </p:spPr>
      </p:pic>
      <p:pic>
        <p:nvPicPr>
          <p:cNvPr id="3" name="Obraz 7" descr="Obraz zawierający owad&#10;&#10;Opis wygenerowany automatycznie">
            <a:extLst>
              <a:ext uri="{FF2B5EF4-FFF2-40B4-BE49-F238E27FC236}">
                <a16:creationId xmlns:a16="http://schemas.microsoft.com/office/drawing/2014/main" id="{0BC8068D-F0FF-47F1-88B5-C9B45B660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5963" y="9251404"/>
            <a:ext cx="482184" cy="335757"/>
          </a:xfrm>
          <a:prstGeom prst="rect">
            <a:avLst/>
          </a:prstGeom>
        </p:spPr>
      </p:pic>
      <p:pic>
        <p:nvPicPr>
          <p:cNvPr id="8" name="Obraz 9" descr="Obraz zawierający owad&#10;&#10;Opis wygenerowany automatycznie">
            <a:extLst>
              <a:ext uri="{FF2B5EF4-FFF2-40B4-BE49-F238E27FC236}">
                <a16:creationId xmlns:a16="http://schemas.microsoft.com/office/drawing/2014/main" id="{8E7B55FE-A94A-4A18-BC61-6E699C7AB1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2334" y="6484007"/>
            <a:ext cx="544643" cy="373232"/>
          </a:xfrm>
          <a:prstGeom prst="rect">
            <a:avLst/>
          </a:prstGeom>
        </p:spPr>
      </p:pic>
      <p:pic>
        <p:nvPicPr>
          <p:cNvPr id="10" name="Obraz 11" descr="Obraz zawierający owad&#10;&#10;Opis wygenerowany automatycznie">
            <a:extLst>
              <a:ext uri="{FF2B5EF4-FFF2-40B4-BE49-F238E27FC236}">
                <a16:creationId xmlns:a16="http://schemas.microsoft.com/office/drawing/2014/main" id="{87490106-DD1D-49C7-A08F-0B26C2DF6B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39777" y="6434040"/>
            <a:ext cx="304800" cy="1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DA8F18-0624-4939-BE35-6E12E0865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52" y="177421"/>
            <a:ext cx="2537237" cy="174822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Biome"/>
                <a:ea typeface="STHupo"/>
                <a:cs typeface="Calibri Light"/>
              </a:rPr>
              <a:t>Kłodawa</a:t>
            </a:r>
            <a:br>
              <a:rPr lang="pl-PL" sz="4000" b="1">
                <a:solidFill>
                  <a:schemeClr val="accent6">
                    <a:lumMod val="60000"/>
                    <a:lumOff val="40000"/>
                  </a:schemeClr>
                </a:solidFill>
                <a:latin typeface="Biome"/>
                <a:ea typeface="STHupo"/>
                <a:cs typeface="Calibri Light"/>
              </a:rPr>
            </a:br>
            <a:r>
              <a:rPr lang="pl-PL" sz="4000" b="1">
                <a:solidFill>
                  <a:schemeClr val="accent6">
                    <a:lumMod val="60000"/>
                    <a:lumOff val="40000"/>
                  </a:schemeClr>
                </a:solidFill>
                <a:latin typeface="Biome"/>
                <a:ea typeface="STHupo"/>
                <a:cs typeface="Calibri Light"/>
              </a:rPr>
              <a:t>i Łowicz</a:t>
            </a:r>
            <a:r>
              <a:rPr lang="en-US" sz="3600" b="1">
                <a:solidFill>
                  <a:schemeClr val="tx2"/>
                </a:solidFill>
                <a:latin typeface="Biome"/>
                <a:ea typeface="STHupo"/>
                <a:cs typeface="Calibri Light"/>
              </a:rPr>
              <a:t> </a:t>
            </a:r>
            <a:endParaRPr lang="en-US" sz="3600" b="1" kern="1200">
              <a:solidFill>
                <a:schemeClr val="tx2"/>
              </a:solidFill>
              <a:latin typeface="Biome"/>
              <a:ea typeface="STHupo"/>
              <a:cs typeface="Calibri Light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51E9AD6-1626-492B-B57A-061484DE63F9}"/>
              </a:ext>
            </a:extLst>
          </p:cNvPr>
          <p:cNvSpPr txBox="1"/>
          <p:nvPr/>
        </p:nvSpPr>
        <p:spPr>
          <a:xfrm>
            <a:off x="3541021" y="172008"/>
            <a:ext cx="4150532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>
                <a:latin typeface="Biome"/>
                <a:ea typeface="+mn-lt"/>
                <a:cs typeface="+mn-lt"/>
              </a:rPr>
              <a:t>W 4 klasie pojechaliśmy na wycieczkę do znanego z tradycji i folkloru oraz kolorowych stroi – Łowicza.</a:t>
            </a:r>
            <a:endParaRPr lang="pl-PL" sz="1400">
              <a:latin typeface="Biome"/>
              <a:cs typeface="Calibri"/>
            </a:endParaRPr>
          </a:p>
          <a:p>
            <a:endParaRPr lang="pl-PL" sz="1400">
              <a:latin typeface="Biome"/>
              <a:ea typeface="+mn-lt"/>
              <a:cs typeface="+mn-lt"/>
            </a:endParaRPr>
          </a:p>
          <a:p>
            <a:r>
              <a:rPr lang="pl-PL" sz="1400">
                <a:latin typeface="Biome"/>
                <a:ea typeface="+mn-lt"/>
                <a:cs typeface="+mn-lt"/>
              </a:rPr>
              <a:t> Zwiedziliśmy tam ciekawe muzeum i dowidzieliśmy się kilku ciekawostek. </a:t>
            </a:r>
          </a:p>
          <a:p>
            <a:endParaRPr lang="pl-PL" sz="1400">
              <a:latin typeface="Biome"/>
              <a:ea typeface="+mn-lt"/>
              <a:cs typeface="+mn-lt"/>
            </a:endParaRPr>
          </a:p>
          <a:p>
            <a:r>
              <a:rPr lang="pl-PL" sz="1400">
                <a:latin typeface="Biome"/>
                <a:ea typeface="+mn-lt"/>
                <a:cs typeface="+mn-lt"/>
              </a:rPr>
              <a:t>Z Łowicza pojechaliśmy do Kłodawy, jednej z największych działających kopalni soli w Polsce. W czasie podróży pani Ela (przewodnik) opowiedziała nam o Tadeuszu Kościuszce. </a:t>
            </a:r>
          </a:p>
          <a:p>
            <a:endParaRPr lang="pl-PL">
              <a:cs typeface="Calibri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AF05762-38C9-4AE3-8654-5287B8A63E7E}"/>
              </a:ext>
            </a:extLst>
          </p:cNvPr>
          <p:cNvSpPr txBox="1"/>
          <p:nvPr/>
        </p:nvSpPr>
        <p:spPr>
          <a:xfrm>
            <a:off x="3544367" y="2823847"/>
            <a:ext cx="5452506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>
                <a:latin typeface="Biome"/>
                <a:ea typeface="+mn-lt"/>
                <a:cs typeface="+mn-lt"/>
              </a:rPr>
              <a:t>Przed wejściem do kopalni posililiśmy się i skierowaliśmy nasze kroki do sklepiku z pamiątkami. W kopalni mieliśmy osobnego przewodnika, który był górnikiem. </a:t>
            </a:r>
          </a:p>
          <a:p>
            <a:endParaRPr lang="pl-PL" sz="1400">
              <a:latin typeface="Biome"/>
              <a:ea typeface="+mn-lt"/>
              <a:cs typeface="+mn-lt"/>
            </a:endParaRPr>
          </a:p>
          <a:p>
            <a:r>
              <a:rPr lang="pl-PL" sz="1400">
                <a:latin typeface="Biome"/>
                <a:ea typeface="+mn-lt"/>
                <a:cs typeface="+mn-lt"/>
              </a:rPr>
              <a:t>Oprowadzanie zaczęło się od zjazdu windą górniczą, a potem był spacer po korytarzach kopalni.</a:t>
            </a:r>
          </a:p>
          <a:p>
            <a:endParaRPr lang="pl-PL" sz="1400">
              <a:latin typeface="Biome"/>
              <a:ea typeface="+mn-lt"/>
              <a:cs typeface="+mn-lt"/>
            </a:endParaRPr>
          </a:p>
          <a:p>
            <a:r>
              <a:rPr lang="pl-PL" sz="1400">
                <a:latin typeface="Biome"/>
                <a:ea typeface="+mn-lt"/>
                <a:cs typeface="+mn-lt"/>
              </a:rPr>
              <a:t>Zobaczyliśmy wielkie puste przestrzenie, w których kiedyś była sól</a:t>
            </a:r>
          </a:p>
          <a:p>
            <a:endParaRPr lang="pl-PL" sz="1400">
              <a:latin typeface="Biome"/>
              <a:ea typeface="+mn-lt"/>
              <a:cs typeface="+mn-lt"/>
            </a:endParaRPr>
          </a:p>
          <a:p>
            <a:r>
              <a:rPr lang="pl-PL" sz="1400">
                <a:latin typeface="Biome"/>
                <a:ea typeface="+mn-lt"/>
                <a:cs typeface="+mn-lt"/>
              </a:rPr>
              <a:t>Pod koniec wycieczki każdy mógł zabrać stamtąd nawet spory kawał soli.</a:t>
            </a:r>
            <a:endParaRPr lang="pl-PL" sz="1400">
              <a:latin typeface="Biome"/>
              <a:cs typeface="Calibri"/>
            </a:endParaRPr>
          </a:p>
          <a:p>
            <a:pPr algn="l"/>
            <a:endParaRPr lang="pl-PL">
              <a:latin typeface="Biome"/>
              <a:cs typeface="Calibri"/>
            </a:endParaRPr>
          </a:p>
        </p:txBody>
      </p:sp>
      <p:pic>
        <p:nvPicPr>
          <p:cNvPr id="3" name="Obraz 3" descr="Obraz zawierający wewnątrz, wiersz, linia, liniowany&#10;&#10;Opis wygenerowany automatycznie">
            <a:extLst>
              <a:ext uri="{FF2B5EF4-FFF2-40B4-BE49-F238E27FC236}">
                <a16:creationId xmlns:a16="http://schemas.microsoft.com/office/drawing/2014/main" id="{8C9F95F5-77F0-4F22-81A1-EC4D483CB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057" y="4006692"/>
            <a:ext cx="2355955" cy="268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92DF287E-EAED-49B9-B004-3D840A198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257" y="177421"/>
            <a:ext cx="2387674" cy="367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5" descr="Obraz zawierający osoba, wewnątrz, stojące, sufit&#10;&#10;Opis wygenerowany automatycznie">
            <a:extLst>
              <a:ext uri="{FF2B5EF4-FFF2-40B4-BE49-F238E27FC236}">
                <a16:creationId xmlns:a16="http://schemas.microsoft.com/office/drawing/2014/main" id="{57844E15-68F1-4FCE-9615-208062332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74" y="1787073"/>
            <a:ext cx="3141821" cy="482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32D3B8BC-44D6-4B3D-8E9F-E78A44A6DB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5055" y="574201"/>
            <a:ext cx="1837427" cy="180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2" descr="Obraz zawierający skała, warzywo&#10;&#10;Opis wygenerowany automatycznie">
            <a:extLst>
              <a:ext uri="{FF2B5EF4-FFF2-40B4-BE49-F238E27FC236}">
                <a16:creationId xmlns:a16="http://schemas.microsoft.com/office/drawing/2014/main" id="{7860F8D6-7AB8-428F-BEA8-3414A7AE4A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74" t="3448" r="20091" b="24138"/>
          <a:stretch/>
        </p:blipFill>
        <p:spPr>
          <a:xfrm>
            <a:off x="7272727" y="5705836"/>
            <a:ext cx="1578282" cy="1044493"/>
          </a:xfrm>
          <a:prstGeom prst="rect">
            <a:avLst/>
          </a:prstGeom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6F80FE80-F99D-4FEE-B7C3-C4E3C484BD5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97318" y="5452405"/>
            <a:ext cx="1781332" cy="1212237"/>
          </a:xfrm>
          <a:prstGeom prst="rect">
            <a:avLst/>
          </a:prstGeom>
        </p:spPr>
      </p:pic>
      <p:pic>
        <p:nvPicPr>
          <p:cNvPr id="8" name="Obraz 9" descr="Obraz zawierający pączek, żywność, deser&#10;&#10;Opis wygenerowany automatycznie">
            <a:extLst>
              <a:ext uri="{FF2B5EF4-FFF2-40B4-BE49-F238E27FC236}">
                <a16:creationId xmlns:a16="http://schemas.microsoft.com/office/drawing/2014/main" id="{8364A42A-CD0A-4254-B3EC-30DDCD8A12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000" r="20405" b="-1191"/>
          <a:stretch/>
        </p:blipFill>
        <p:spPr>
          <a:xfrm>
            <a:off x="3538539" y="5436313"/>
            <a:ext cx="739107" cy="1359228"/>
          </a:xfrm>
          <a:prstGeom prst="rect">
            <a:avLst/>
          </a:prstGeom>
        </p:spPr>
      </p:pic>
      <p:pic>
        <p:nvPicPr>
          <p:cNvPr id="16" name="Obraz 15" descr="pngegg (8)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7827" y="4959246"/>
            <a:ext cx="2086132" cy="2086132"/>
          </a:xfrm>
          <a:prstGeom prst="rect">
            <a:avLst/>
          </a:prstGeom>
        </p:spPr>
      </p:pic>
      <p:pic>
        <p:nvPicPr>
          <p:cNvPr id="17" name="Obraz 16" descr="pngegg (9)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5883" y="5845227"/>
            <a:ext cx="1416259" cy="944881"/>
          </a:xfrm>
          <a:prstGeom prst="rect">
            <a:avLst/>
          </a:prstGeom>
        </p:spPr>
      </p:pic>
      <p:pic>
        <p:nvPicPr>
          <p:cNvPr id="18" name="Obraz 17" descr="pngegg (4)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42493" y="5690658"/>
            <a:ext cx="922737" cy="1067408"/>
          </a:xfrm>
          <a:prstGeom prst="rect">
            <a:avLst/>
          </a:prstGeom>
        </p:spPr>
      </p:pic>
      <p:pic>
        <p:nvPicPr>
          <p:cNvPr id="15" name="Obraz 14" descr="pngegg (3)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09126" y="6029067"/>
            <a:ext cx="844002" cy="716507"/>
          </a:xfrm>
          <a:prstGeom prst="rect">
            <a:avLst/>
          </a:prstGeom>
        </p:spPr>
      </p:pic>
      <p:pic>
        <p:nvPicPr>
          <p:cNvPr id="19" name="Obraz 18" descr="pngegg (5)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82682" y="5546062"/>
            <a:ext cx="1126324" cy="131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9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84EC24-E847-48C7-9FA0-2941DEEAE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61" y="327547"/>
            <a:ext cx="2103583" cy="11014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err="1">
                <a:solidFill>
                  <a:srgbClr val="6380AB"/>
                </a:solidFill>
                <a:latin typeface="Comic Sans MS"/>
                <a:cs typeface="Calibri Light"/>
              </a:rPr>
              <a:t>Jasełka</a:t>
            </a:r>
            <a:r>
              <a:rPr lang="en-US" sz="4000">
                <a:solidFill>
                  <a:srgbClr val="6380AB"/>
                </a:solidFill>
                <a:latin typeface="Comic Sans MS"/>
                <a:cs typeface="Calibri Light"/>
              </a:rPr>
              <a:t> </a:t>
            </a:r>
            <a:r>
              <a:rPr lang="en-US" sz="4000">
                <a:solidFill>
                  <a:srgbClr val="5E728F"/>
                </a:solidFill>
                <a:latin typeface="Forte"/>
                <a:cs typeface="Calibri Light"/>
              </a:rPr>
              <a:t> </a:t>
            </a:r>
            <a:endParaRPr lang="en-US" sz="4000" kern="1200">
              <a:solidFill>
                <a:srgbClr val="44546A"/>
              </a:solidFill>
              <a:latin typeface="Mistral"/>
              <a:cs typeface="Calibri Light"/>
            </a:endParaRPr>
          </a:p>
        </p:txBody>
      </p:sp>
      <p:pic>
        <p:nvPicPr>
          <p:cNvPr id="25" name="Obraz 25">
            <a:extLst>
              <a:ext uri="{FF2B5EF4-FFF2-40B4-BE49-F238E27FC236}">
                <a16:creationId xmlns:a16="http://schemas.microsoft.com/office/drawing/2014/main" id="{486D0C87-D538-4C2C-86A9-D79E84C611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20631" y="204716"/>
            <a:ext cx="2593948" cy="3473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5" descr="Obraz zawierający zewnętrzne, noc, jasne, ciemny&#10;&#10;Opis wygenerowany automatycznie">
            <a:extLst>
              <a:ext uri="{FF2B5EF4-FFF2-40B4-BE49-F238E27FC236}">
                <a16:creationId xmlns:a16="http://schemas.microsoft.com/office/drawing/2014/main" id="{D2A62492-2C84-47C7-875F-0F732B5909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00000">
            <a:off x="-143885" y="-680006"/>
            <a:ext cx="2743201" cy="274320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26CE619-7E76-4EC7-A7D6-78590F7456E8}"/>
              </a:ext>
            </a:extLst>
          </p:cNvPr>
          <p:cNvSpPr txBox="1"/>
          <p:nvPr/>
        </p:nvSpPr>
        <p:spPr>
          <a:xfrm>
            <a:off x="3280783" y="1214389"/>
            <a:ext cx="6256814" cy="61555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solidFill>
                  <a:srgbClr val="5E728F"/>
                </a:solidFill>
                <a:latin typeface="Comic Sans MS"/>
              </a:rPr>
              <a:t>Dziewiętnastego grudnia 2019r. kilka osób z naszej klasy </a:t>
            </a:r>
            <a:br>
              <a:rPr lang="pl-PL" dirty="0">
                <a:latin typeface="Comic Sans MS"/>
              </a:rPr>
            </a:br>
            <a:r>
              <a:rPr lang="pl-PL" dirty="0">
                <a:solidFill>
                  <a:srgbClr val="5E728F"/>
                </a:solidFill>
                <a:latin typeface="Comic Sans MS"/>
              </a:rPr>
              <a:t>wraz z innymi uczestnikami kółka teatralnego wystawiło jasełka. </a:t>
            </a:r>
            <a:endParaRPr lang="pl-PL">
              <a:solidFill>
                <a:srgbClr val="5E728F"/>
              </a:solidFill>
              <a:latin typeface="Comic Sans MS"/>
              <a:cs typeface="Calibri"/>
            </a:endParaRPr>
          </a:p>
          <a:p>
            <a:endParaRPr lang="pl-PL" dirty="0">
              <a:solidFill>
                <a:srgbClr val="5E728F"/>
              </a:solidFill>
              <a:latin typeface="Comic Sans MS"/>
              <a:cs typeface="Calibri"/>
            </a:endParaRPr>
          </a:p>
          <a:p>
            <a:r>
              <a:rPr lang="pl-PL" dirty="0">
                <a:solidFill>
                  <a:srgbClr val="5E728F"/>
                </a:solidFill>
                <a:latin typeface="Comic Sans MS"/>
              </a:rPr>
              <a:t>Przedstawienie trwało całą godzinę lekcyjną i zostało powtórzone kilka razy</a:t>
            </a:r>
            <a:r>
              <a:rPr lang="pl-PL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.</a:t>
            </a:r>
          </a:p>
          <a:p>
            <a:endParaRPr lang="pl-PL">
              <a:solidFill>
                <a:srgbClr val="6380AB"/>
              </a:solidFill>
              <a:latin typeface="Comic Sans MS"/>
              <a:ea typeface="+mn-lt"/>
              <a:cs typeface="+mn-lt"/>
            </a:endParaRPr>
          </a:p>
          <a:p>
            <a:endParaRPr lang="pl-PL">
              <a:solidFill>
                <a:srgbClr val="6380AB"/>
              </a:solidFill>
              <a:latin typeface="Comic Sans MS"/>
              <a:ea typeface="+mn-lt"/>
              <a:cs typeface="+mn-lt"/>
            </a:endParaRPr>
          </a:p>
          <a:p>
            <a:r>
              <a:rPr lang="pl-PL" dirty="0">
                <a:solidFill>
                  <a:srgbClr val="6380AB"/>
                </a:solidFill>
                <a:latin typeface="Comic Sans MS"/>
                <a:ea typeface="+mn-lt"/>
                <a:cs typeface="+mn-lt"/>
              </a:rPr>
              <a:t>Po ostatnim występie cała nasza klasa wraz </a:t>
            </a:r>
            <a:br>
              <a:rPr lang="pl-PL" dirty="0">
                <a:latin typeface="Comic Sans MS"/>
                <a:ea typeface="+mn-lt"/>
                <a:cs typeface="+mn-lt"/>
              </a:rPr>
            </a:br>
            <a:r>
              <a:rPr lang="pl-PL" dirty="0">
                <a:solidFill>
                  <a:srgbClr val="6380AB"/>
                </a:solidFill>
                <a:latin typeface="Comic Sans MS"/>
                <a:ea typeface="+mn-lt"/>
                <a:cs typeface="+mn-lt"/>
              </a:rPr>
              <a:t>z obecną 6d zaśpiewała kilka kolęd. </a:t>
            </a:r>
            <a:br>
              <a:rPr lang="pl-PL" dirty="0">
                <a:latin typeface="Comic Sans MS"/>
                <a:ea typeface="+mn-lt"/>
                <a:cs typeface="+mn-lt"/>
              </a:rPr>
            </a:br>
            <a:r>
              <a:rPr lang="pl-PL" dirty="0">
                <a:solidFill>
                  <a:srgbClr val="6380AB"/>
                </a:solidFill>
                <a:latin typeface="Comic Sans MS"/>
                <a:ea typeface="+mn-lt"/>
                <a:cs typeface="+mn-lt"/>
              </a:rPr>
              <a:t>Były to między innymi:</a:t>
            </a:r>
            <a:endParaRPr lang="en-US" dirty="0">
              <a:solidFill>
                <a:srgbClr val="6380AB"/>
              </a:solidFill>
              <a:latin typeface="Comic Sans MS"/>
              <a:ea typeface="+mn-lt"/>
              <a:cs typeface="+mn-lt"/>
            </a:endParaRPr>
          </a:p>
          <a:p>
            <a:endParaRPr lang="pl-PL">
              <a:latin typeface="Comic Sans MS"/>
              <a:ea typeface="+mn-lt"/>
              <a:cs typeface="+mn-lt"/>
            </a:endParaRPr>
          </a:p>
          <a:p>
            <a:r>
              <a:rPr lang="pl-PL" sz="1600" b="1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-</a:t>
            </a:r>
            <a:r>
              <a:rPr lang="pl-PL" sz="1600" b="1" dirty="0" err="1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Jingle</a:t>
            </a:r>
            <a:r>
              <a:rPr lang="pl-PL" sz="1600" b="1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 </a:t>
            </a:r>
            <a:r>
              <a:rPr lang="pl-PL" sz="1600" b="1" dirty="0" err="1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Bells</a:t>
            </a:r>
            <a:r>
              <a:rPr lang="pl-PL" sz="1600" b="1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, </a:t>
            </a:r>
          </a:p>
          <a:p>
            <a:r>
              <a:rPr lang="pl-PL" sz="1600" b="1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-</a:t>
            </a:r>
            <a:r>
              <a:rPr lang="pl-PL" sz="1600" b="1" dirty="0" err="1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Feliz</a:t>
            </a:r>
            <a:r>
              <a:rPr lang="pl-PL" sz="1600" b="1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 </a:t>
            </a:r>
            <a:r>
              <a:rPr lang="pl-PL" sz="1600" b="1" dirty="0" err="1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Navidad</a:t>
            </a:r>
            <a:r>
              <a:rPr lang="pl-PL" sz="1600" b="1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, </a:t>
            </a:r>
            <a:endParaRPr lang="en-US" sz="1600" b="1" dirty="0">
              <a:solidFill>
                <a:srgbClr val="5E728F"/>
              </a:solidFill>
              <a:latin typeface="Comic Sans MS"/>
              <a:ea typeface="+mn-lt"/>
              <a:cs typeface="+mn-lt"/>
            </a:endParaRPr>
          </a:p>
          <a:p>
            <a:r>
              <a:rPr lang="pl-PL" sz="1600" b="1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-We </a:t>
            </a:r>
            <a:r>
              <a:rPr lang="pl-PL" sz="1600" b="1" dirty="0" err="1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Wish</a:t>
            </a:r>
            <a:r>
              <a:rPr lang="pl-PL" sz="1600" b="1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 </a:t>
            </a:r>
            <a:r>
              <a:rPr lang="pl-PL" sz="1600" b="1" dirty="0" err="1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You</a:t>
            </a:r>
            <a:r>
              <a:rPr lang="pl-PL" sz="1600" b="1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 A </a:t>
            </a:r>
            <a:r>
              <a:rPr lang="pl-PL" sz="1600" b="1" dirty="0" err="1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Merry</a:t>
            </a:r>
            <a:r>
              <a:rPr lang="pl-PL" sz="1600" b="1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 </a:t>
            </a:r>
            <a:r>
              <a:rPr lang="pl-PL" sz="1600" b="1" dirty="0" err="1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Christmas</a:t>
            </a:r>
            <a:r>
              <a:rPr lang="pl-PL" sz="1600" b="1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, </a:t>
            </a:r>
            <a:endParaRPr lang="en-US" sz="1600" b="1" dirty="0">
              <a:solidFill>
                <a:srgbClr val="5E728F"/>
              </a:solidFill>
              <a:latin typeface="Comic Sans MS"/>
              <a:ea typeface="+mn-lt"/>
              <a:cs typeface="+mn-lt"/>
            </a:endParaRPr>
          </a:p>
          <a:p>
            <a:r>
              <a:rPr lang="pl-PL" sz="1600" b="1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-</a:t>
            </a:r>
            <a:r>
              <a:rPr lang="pl-PL" sz="1600" b="1" dirty="0" err="1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Last</a:t>
            </a:r>
            <a:r>
              <a:rPr lang="pl-PL" sz="1600" b="1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 </a:t>
            </a:r>
            <a:r>
              <a:rPr lang="pl-PL" sz="1600" b="1" dirty="0" err="1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Christamas</a:t>
            </a:r>
            <a:r>
              <a:rPr lang="pl-PL" sz="1600" b="1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 </a:t>
            </a:r>
            <a:endParaRPr lang="en-US" sz="1600" b="1" dirty="0">
              <a:solidFill>
                <a:srgbClr val="5E728F"/>
              </a:solidFill>
              <a:latin typeface="Comic Sans MS"/>
              <a:ea typeface="+mn-lt"/>
              <a:cs typeface="+mn-lt"/>
            </a:endParaRPr>
          </a:p>
          <a:p>
            <a:r>
              <a:rPr lang="pl-PL" sz="1600" b="1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i  wiele innych popularnych angielskich kolęd. </a:t>
            </a:r>
            <a:endParaRPr lang="en-US" sz="1600" b="1" dirty="0">
              <a:solidFill>
                <a:srgbClr val="5E728F"/>
              </a:solidFill>
              <a:latin typeface="Comic Sans MS"/>
              <a:ea typeface="+mn-lt"/>
              <a:cs typeface="+mn-lt"/>
            </a:endParaRPr>
          </a:p>
          <a:p>
            <a:endParaRPr lang="pl-PL">
              <a:solidFill>
                <a:srgbClr val="5E728F"/>
              </a:solidFill>
              <a:latin typeface="Comic Sans MS"/>
              <a:ea typeface="+mn-lt"/>
              <a:cs typeface="+mn-lt"/>
            </a:endParaRPr>
          </a:p>
          <a:p>
            <a:r>
              <a:rPr lang="pl-PL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To nie był nasz najlepszy występ, ale byliśmy szczęśliwi, </a:t>
            </a:r>
            <a:br>
              <a:rPr lang="pl-PL" dirty="0">
                <a:latin typeface="Comic Sans MS"/>
                <a:ea typeface="+mn-lt"/>
                <a:cs typeface="+mn-lt"/>
              </a:rPr>
            </a:br>
            <a:r>
              <a:rPr lang="pl-PL" dirty="0">
                <a:solidFill>
                  <a:srgbClr val="5E728F"/>
                </a:solidFill>
                <a:latin typeface="Comic Sans MS"/>
                <a:ea typeface="+mn-lt"/>
                <a:cs typeface="+mn-lt"/>
              </a:rPr>
              <a:t>że udało nam się wykonać zadanie.</a:t>
            </a:r>
            <a:endParaRPr lang="en-US" dirty="0">
              <a:solidFill>
                <a:srgbClr val="5E728F"/>
              </a:solidFill>
              <a:latin typeface="Comic Sans MS"/>
              <a:ea typeface="+mn-lt"/>
              <a:cs typeface="+mn-lt"/>
            </a:endParaRPr>
          </a:p>
          <a:p>
            <a:endParaRPr lang="en-US" sz="2000" b="1">
              <a:solidFill>
                <a:srgbClr val="5E728F"/>
              </a:solidFill>
              <a:cs typeface="Calibri"/>
            </a:endParaRPr>
          </a:p>
          <a:p>
            <a:endParaRPr lang="en-US" sz="1200">
              <a:solidFill>
                <a:srgbClr val="5E728F"/>
              </a:solidFill>
              <a:cs typeface="Calibri"/>
            </a:endParaRPr>
          </a:p>
          <a:p>
            <a:endParaRPr lang="en-US" sz="1200">
              <a:solidFill>
                <a:srgbClr val="5E728F"/>
              </a:solidFill>
              <a:cs typeface="Calibri"/>
            </a:endParaRPr>
          </a:p>
        </p:txBody>
      </p:sp>
      <p:pic>
        <p:nvPicPr>
          <p:cNvPr id="7" name="Obraz 7" descr="Obraz zawierający osoba, pozujący, podłoże, wewnątrz&#10;&#10;Opis wygenerowany automatycznie">
            <a:extLst>
              <a:ext uri="{FF2B5EF4-FFF2-40B4-BE49-F238E27FC236}">
                <a16:creationId xmlns:a16="http://schemas.microsoft.com/office/drawing/2014/main" id="{82DD48A4-D0DE-4D9D-8BE1-61DB2361E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3606"/>
            <a:ext cx="3276000" cy="3446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9" descr="Obraz zawierający osoba, wewnątrz, dziecko, sport&#10;&#10;Opis wygenerowany automatycznie">
            <a:extLst>
              <a:ext uri="{FF2B5EF4-FFF2-40B4-BE49-F238E27FC236}">
                <a16:creationId xmlns:a16="http://schemas.microsoft.com/office/drawing/2014/main" id="{FF97AC84-85B1-4843-A3F3-04C15E5F9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83373"/>
            <a:ext cx="3276000" cy="2271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8F89826-A4EA-4A89-A731-A0D25C00896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20000">
            <a:off x="4421692" y="108748"/>
            <a:ext cx="3012641" cy="1173244"/>
          </a:xfrm>
          <a:prstGeom prst="rect">
            <a:avLst/>
          </a:prstGeom>
        </p:spPr>
      </p:pic>
      <p:pic>
        <p:nvPicPr>
          <p:cNvPr id="9" name="Obraz 8" descr="pngegg (7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8313" y="3937970"/>
            <a:ext cx="2761397" cy="2817560"/>
          </a:xfrm>
          <a:prstGeom prst="rect">
            <a:avLst/>
          </a:prstGeom>
        </p:spPr>
      </p:pic>
      <p:pic>
        <p:nvPicPr>
          <p:cNvPr id="5" name="Obraz 22">
            <a:extLst>
              <a:ext uri="{FF2B5EF4-FFF2-40B4-BE49-F238E27FC236}">
                <a16:creationId xmlns:a16="http://schemas.microsoft.com/office/drawing/2014/main" id="{704BFDB0-DFDF-4B99-BCAC-F2D23F6C134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94571" y="1833854"/>
            <a:ext cx="1918742" cy="551222"/>
          </a:xfrm>
          <a:prstGeom prst="rect">
            <a:avLst/>
          </a:prstGeom>
        </p:spPr>
      </p:pic>
      <p:pic>
        <p:nvPicPr>
          <p:cNvPr id="15" name="Obraz 22" descr="Obraz zawierający noc&#10;&#10;Opis wygenerowany automatycznie">
            <a:extLst>
              <a:ext uri="{FF2B5EF4-FFF2-40B4-BE49-F238E27FC236}">
                <a16:creationId xmlns:a16="http://schemas.microsoft.com/office/drawing/2014/main" id="{26B6D96F-D0C0-4B1E-8429-DAF49DCACD9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4731" y="2832020"/>
            <a:ext cx="2043660" cy="663649"/>
          </a:xfrm>
          <a:prstGeom prst="rect">
            <a:avLst/>
          </a:prstGeom>
        </p:spPr>
      </p:pic>
      <p:pic>
        <p:nvPicPr>
          <p:cNvPr id="17" name="Obraz 22" descr="Obraz zawierający noc&#10;&#10;Opis wygenerowany automatycznie">
            <a:extLst>
              <a:ext uri="{FF2B5EF4-FFF2-40B4-BE49-F238E27FC236}">
                <a16:creationId xmlns:a16="http://schemas.microsoft.com/office/drawing/2014/main" id="{1B753702-0DF4-482A-AEDC-B8B38512ACA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17551" y="4143659"/>
            <a:ext cx="2743200" cy="888501"/>
          </a:xfrm>
          <a:prstGeom prst="rect">
            <a:avLst/>
          </a:prstGeom>
        </p:spPr>
      </p:pic>
      <p:pic>
        <p:nvPicPr>
          <p:cNvPr id="19" name="Obraz 22" descr="Obraz zawierający noc&#10;&#10;Opis wygenerowany automatycznie">
            <a:extLst>
              <a:ext uri="{FF2B5EF4-FFF2-40B4-BE49-F238E27FC236}">
                <a16:creationId xmlns:a16="http://schemas.microsoft.com/office/drawing/2014/main" id="{34C3719B-D346-4C37-9DD0-E4ECAD127A6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280000">
            <a:off x="7119055" y="5181276"/>
            <a:ext cx="1843791" cy="601190"/>
          </a:xfrm>
          <a:prstGeom prst="rect">
            <a:avLst/>
          </a:prstGeom>
        </p:spPr>
      </p:pic>
      <p:pic>
        <p:nvPicPr>
          <p:cNvPr id="14" name="Obraz 22" descr="Obraz zawierający noc&#10;&#10;Opis wygenerowany automatycznie">
            <a:extLst>
              <a:ext uri="{FF2B5EF4-FFF2-40B4-BE49-F238E27FC236}">
                <a16:creationId xmlns:a16="http://schemas.microsoft.com/office/drawing/2014/main" id="{EC77AA5F-8C5C-4D11-AE35-A2C6BF6BEB1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40000">
            <a:off x="2534562" y="271997"/>
            <a:ext cx="1843791" cy="601190"/>
          </a:xfrm>
          <a:prstGeom prst="rect">
            <a:avLst/>
          </a:prstGeom>
        </p:spPr>
      </p:pic>
      <p:pic>
        <p:nvPicPr>
          <p:cNvPr id="16" name="Obraz 22" descr="Obraz zawierający noc&#10;&#10;Opis wygenerowany automatycznie">
            <a:extLst>
              <a:ext uri="{FF2B5EF4-FFF2-40B4-BE49-F238E27FC236}">
                <a16:creationId xmlns:a16="http://schemas.microsoft.com/office/drawing/2014/main" id="{379E906B-3E7D-440C-9B47-B159D9803D1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280000">
            <a:off x="5295251" y="571800"/>
            <a:ext cx="1843791" cy="601190"/>
          </a:xfrm>
          <a:prstGeom prst="rect">
            <a:avLst/>
          </a:prstGeom>
        </p:spPr>
      </p:pic>
      <p:pic>
        <p:nvPicPr>
          <p:cNvPr id="18" name="Obraz 22" descr="Obraz zawierający noc&#10;&#10;Opis wygenerowany automatycznie">
            <a:extLst>
              <a:ext uri="{FF2B5EF4-FFF2-40B4-BE49-F238E27FC236}">
                <a16:creationId xmlns:a16="http://schemas.microsoft.com/office/drawing/2014/main" id="{AE2C19AD-57CF-4306-9148-733B0D56060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-480000">
            <a:off x="7318924" y="197046"/>
            <a:ext cx="1843791" cy="60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7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93EC36-D549-4816-B951-AFEB3C2CE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20" y="-2505"/>
            <a:ext cx="3917452" cy="19177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err="1">
                <a:latin typeface="Times New Roman"/>
                <a:cs typeface="Calibri Light"/>
              </a:rPr>
              <a:t>Spotkanie</a:t>
            </a:r>
            <a:r>
              <a:rPr lang="en-US" sz="4400">
                <a:latin typeface="Times New Roman"/>
                <a:cs typeface="Calibri Light"/>
              </a:rPr>
              <a:t> </a:t>
            </a:r>
            <a:br>
              <a:rPr lang="en-US" sz="4400">
                <a:latin typeface="Times New Roman"/>
                <a:cs typeface="Calibri Light"/>
              </a:rPr>
            </a:br>
            <a:r>
              <a:rPr lang="en-US" sz="4400">
                <a:latin typeface="Times New Roman"/>
                <a:cs typeface="Calibri Light"/>
              </a:rPr>
              <a:t>z </a:t>
            </a:r>
            <a:r>
              <a:rPr lang="en-US" sz="4400" err="1">
                <a:latin typeface="Times New Roman"/>
                <a:cs typeface="Calibri Light"/>
              </a:rPr>
              <a:t>duchem</a:t>
            </a:r>
            <a:endParaRPr lang="en-US" sz="4400" kern="1200">
              <a:latin typeface="Times New Roman"/>
              <a:cs typeface="Calibri Light"/>
            </a:endParaRPr>
          </a:p>
        </p:txBody>
      </p:sp>
      <p:pic>
        <p:nvPicPr>
          <p:cNvPr id="4" name="Obraz 4" descr="Obraz zawierający drzewo, osoba, zewnętrzne&#10;&#10;Opis wygenerowany automatycznie">
            <a:extLst>
              <a:ext uri="{FF2B5EF4-FFF2-40B4-BE49-F238E27FC236}">
                <a16:creationId xmlns:a16="http://schemas.microsoft.com/office/drawing/2014/main" id="{A49F4603-7379-49D2-9C57-9B4F087EC8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70" y="1981770"/>
            <a:ext cx="3548332" cy="4659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62BAFEF-6099-4CB4-8B6D-A1D29932A8E0}"/>
              </a:ext>
            </a:extLst>
          </p:cNvPr>
          <p:cNvSpPr txBox="1"/>
          <p:nvPr/>
        </p:nvSpPr>
        <p:spPr>
          <a:xfrm>
            <a:off x="3656806" y="1445765"/>
            <a:ext cx="5304491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latin typeface="Times New Roman"/>
                <a:ea typeface="+mn-lt"/>
                <a:cs typeface="+mn-lt"/>
              </a:rPr>
              <a:t>W październiku 2018 roku wybraliśmy się na wycieczkę zwaną ,,Spotkanie z Duchem’’ na cmentarzu tarchomińskim. </a:t>
            </a:r>
          </a:p>
          <a:p>
            <a:endParaRPr lang="pl-PL">
              <a:latin typeface="Times New Roman"/>
              <a:ea typeface="+mn-lt"/>
              <a:cs typeface="+mn-lt"/>
            </a:endParaRPr>
          </a:p>
          <a:p>
            <a:r>
              <a:rPr lang="pl-PL">
                <a:latin typeface="Times New Roman"/>
                <a:ea typeface="+mn-lt"/>
                <a:cs typeface="+mn-lt"/>
              </a:rPr>
              <a:t>Całość prowadził pan Bartek Włodkowski. Mogliśmy zapoznać się z historią ciekawych nagrobków oraz ludzi pochowanych na tym cmentarzu. Podczas poznawania historii wykonaliśmy przeróżne zadania.</a:t>
            </a:r>
          </a:p>
          <a:p>
            <a:endParaRPr lang="pl-PL">
              <a:latin typeface="Times New Roman"/>
              <a:ea typeface="+mn-lt"/>
              <a:cs typeface="+mn-lt"/>
            </a:endParaRPr>
          </a:p>
          <a:p>
            <a:r>
              <a:rPr lang="pl-PL">
                <a:latin typeface="Times New Roman"/>
                <a:ea typeface="+mn-lt"/>
                <a:cs typeface="+mn-lt"/>
              </a:rPr>
              <a:t>Na końcu spotkaliśmy się z duchem z prześcieradła, który okazał się naszym przewodnikiem. Wycieczka była bardzo przyjemna i bardzo nam miło że mogliśmy brać udział w niej.</a:t>
            </a:r>
            <a:endParaRPr lang="pl-PL">
              <a:latin typeface="Times New Roman"/>
              <a:cs typeface="Calibri"/>
            </a:endParaRPr>
          </a:p>
        </p:txBody>
      </p:sp>
      <p:pic>
        <p:nvPicPr>
          <p:cNvPr id="6" name="Obraz 6" descr="Obraz zawierający niebo, osoba, zewnętrzne, tłum&#10;&#10;Opis wygenerowany automatycznie">
            <a:extLst>
              <a:ext uri="{FF2B5EF4-FFF2-40B4-BE49-F238E27FC236}">
                <a16:creationId xmlns:a16="http://schemas.microsoft.com/office/drawing/2014/main" id="{99EB4209-8B5F-43DA-A06A-037318A31E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24291" y="70510"/>
            <a:ext cx="3071283" cy="4547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11">
            <a:extLst>
              <a:ext uri="{FF2B5EF4-FFF2-40B4-BE49-F238E27FC236}">
                <a16:creationId xmlns:a16="http://schemas.microsoft.com/office/drawing/2014/main" id="{C1AFA49B-E93C-4740-92F5-EAECE86159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8275" y="4645639"/>
            <a:ext cx="2987615" cy="2209901"/>
          </a:xfrm>
          <a:prstGeom prst="rect">
            <a:avLst/>
          </a:prstGeom>
        </p:spPr>
      </p:pic>
      <p:pic>
        <p:nvPicPr>
          <p:cNvPr id="8" name="Obraz 11" descr="Obraz zawierający obiekt na zewnątrz, noc, gwiazdka, nocne niebo&#10;&#10;Opis wygenerowany automatycznie">
            <a:extLst>
              <a:ext uri="{FF2B5EF4-FFF2-40B4-BE49-F238E27FC236}">
                <a16:creationId xmlns:a16="http://schemas.microsoft.com/office/drawing/2014/main" id="{13A2DDDA-7708-41F1-8CE1-330750E72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5749" y="4952389"/>
            <a:ext cx="12217877" cy="191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6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02ED03-5D60-474E-9B12-1D847F197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08" y="1057343"/>
            <a:ext cx="6900567" cy="329817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700">
                <a:latin typeface="Book Antiqua"/>
                <a:ea typeface="+mn-lt"/>
                <a:cs typeface="+mn-lt"/>
              </a:rPr>
              <a:t>Wycieczka do Kazimierza Dolnego była bardzo ciekawą wycieczką. Wyruszyliśmy bardzo wcześnie, więc około godziny 8.00 zatrzymaliśmy się przy McDonaldzie by coś zjeść. </a:t>
            </a:r>
          </a:p>
          <a:p>
            <a:pPr marL="0" indent="0">
              <a:buNone/>
            </a:pPr>
            <a:r>
              <a:rPr lang="pl-PL" sz="1700">
                <a:latin typeface="Book Antiqua"/>
                <a:ea typeface="+mn-lt"/>
                <a:cs typeface="+mn-lt"/>
              </a:rPr>
              <a:t>Zwiedzanie Kazimierza zaczęliśmy od fascynujących wąwozów lessowych. Następnie pojechaliśmy na lody. </a:t>
            </a:r>
          </a:p>
          <a:p>
            <a:pPr marL="0" indent="0">
              <a:buNone/>
            </a:pPr>
            <a:r>
              <a:rPr lang="pl-PL" sz="1700">
                <a:latin typeface="Book Antiqua"/>
                <a:ea typeface="+mn-lt"/>
                <a:cs typeface="+mn-lt"/>
              </a:rPr>
              <a:t>Później weszliśmy na górę z której można było podziwiać majestatyczny widok na panoramę miasta. Niedaleko był tzw. „sklep za złotówkę” więc wiele osób kupiło sobie zabawki. </a:t>
            </a:r>
          </a:p>
          <a:p>
            <a:pPr marL="0" indent="0">
              <a:buNone/>
            </a:pPr>
            <a:r>
              <a:rPr lang="pl-PL" sz="1700">
                <a:latin typeface="Book Antiqua"/>
                <a:ea typeface="+mn-lt"/>
                <a:cs typeface="+mn-lt"/>
              </a:rPr>
              <a:t>Po kolejnym długim spacerze dotarliśmy do restauracji, w której czekał na nas pyszny obiad. W czasie tej wycieczki byliśmy też na ruinach zamku. Wróciliśmy bardzo późno. </a:t>
            </a:r>
            <a:endParaRPr lang="pl-PL" sz="1700">
              <a:latin typeface="Book Antiqua"/>
            </a:endParaRPr>
          </a:p>
        </p:txBody>
      </p:sp>
      <p:pic>
        <p:nvPicPr>
          <p:cNvPr id="4" name="Obraz 7" descr="Obraz zawierający niebo, zewnętrzne, osoby, grupa&#10;&#10;Opis wygenerowany automatycznie">
            <a:extLst>
              <a:ext uri="{FF2B5EF4-FFF2-40B4-BE49-F238E27FC236}">
                <a16:creationId xmlns:a16="http://schemas.microsoft.com/office/drawing/2014/main" id="{78ABF94D-48F2-4AFC-A16E-CB24D5D2B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14" y="4349280"/>
            <a:ext cx="3298731" cy="2507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8" descr="Obraz zawierający drzewo, zewnętrzne, roślina, roślina iglasta&#10;&#10;Opis wygenerowany automatycznie">
            <a:extLst>
              <a:ext uri="{FF2B5EF4-FFF2-40B4-BE49-F238E27FC236}">
                <a16:creationId xmlns:a16="http://schemas.microsoft.com/office/drawing/2014/main" id="{18CD789C-283B-4653-8157-A904C8B35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218" y="4269722"/>
            <a:ext cx="4000630" cy="2513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10" descr="Obraz zawierający budynek, osoba, ściana, zewnętrzne&#10;&#10;Opis wygenerowany automatycznie">
            <a:extLst>
              <a:ext uri="{FF2B5EF4-FFF2-40B4-BE49-F238E27FC236}">
                <a16:creationId xmlns:a16="http://schemas.microsoft.com/office/drawing/2014/main" id="{B9121154-CB39-4397-A89D-8184CFCBC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994" y="90375"/>
            <a:ext cx="2893100" cy="3633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1" descr="Obraz zawierający niebo, zewnętrzne, przyroda, góra&#10;&#10;Opis wygenerowany automatycznie">
            <a:extLst>
              <a:ext uri="{FF2B5EF4-FFF2-40B4-BE49-F238E27FC236}">
                <a16:creationId xmlns:a16="http://schemas.microsoft.com/office/drawing/2014/main" id="{DA670A43-000B-4E1B-9C60-61DEB1657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021" y="3523789"/>
            <a:ext cx="4291476" cy="3255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6" descr="Obraz zawierający niebo, zewnętrzne, chmury, zachmurzenie&#10;&#10;Opis wygenerowany automatycznie">
            <a:extLst>
              <a:ext uri="{FF2B5EF4-FFF2-40B4-BE49-F238E27FC236}">
                <a16:creationId xmlns:a16="http://schemas.microsoft.com/office/drawing/2014/main" id="{6B2156BF-3335-42EE-ABF6-A37E51393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0"/>
            <a:ext cx="12203501" cy="2437581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91B44F3-93F4-4FCD-A799-B9BCB9DB900C}"/>
              </a:ext>
            </a:extLst>
          </p:cNvPr>
          <p:cNvSpPr txBox="1"/>
          <p:nvPr/>
        </p:nvSpPr>
        <p:spPr>
          <a:xfrm>
            <a:off x="225701" y="390686"/>
            <a:ext cx="415218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200">
                <a:latin typeface="Book Antiqua"/>
                <a:cs typeface="Calibri"/>
              </a:rPr>
              <a:t>Kazimierz Dolny</a:t>
            </a:r>
          </a:p>
        </p:txBody>
      </p:sp>
      <p:pic>
        <p:nvPicPr>
          <p:cNvPr id="2" name="Obraz 4" descr="Obraz zawierający sylwetka&#10;&#10;Opis wygenerowany automatycznie">
            <a:extLst>
              <a:ext uri="{FF2B5EF4-FFF2-40B4-BE49-F238E27FC236}">
                <a16:creationId xmlns:a16="http://schemas.microsoft.com/office/drawing/2014/main" id="{8C2575FE-B13E-4A05-88B6-0CBBB88EC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7876" y="-4004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9CE31C-FD2E-4B48-96DB-4C4636DD7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2727" y="109997"/>
            <a:ext cx="6321071" cy="117370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4000">
                <a:solidFill>
                  <a:srgbClr val="FFC000"/>
                </a:solidFill>
                <a:latin typeface="Times New Roman"/>
                <a:ea typeface="STXingkai"/>
                <a:cs typeface="Calibri Light"/>
              </a:rPr>
              <a:t>Kawęczyn</a:t>
            </a:r>
            <a:br>
              <a:rPr lang="pl-PL" sz="4000">
                <a:latin typeface="Times New Roman"/>
                <a:ea typeface="STXingkai"/>
                <a:cs typeface="Calibri Light"/>
              </a:rPr>
            </a:br>
            <a:r>
              <a:rPr lang="pl-PL" sz="4000">
                <a:solidFill>
                  <a:srgbClr val="FFC000"/>
                </a:solidFill>
                <a:latin typeface="Times New Roman"/>
                <a:ea typeface="STXingkai"/>
                <a:cs typeface="Calibri Light"/>
              </a:rPr>
              <a:t>,,Gwiazdka u szlachcica"</a:t>
            </a:r>
          </a:p>
        </p:txBody>
      </p:sp>
      <p:sp>
        <p:nvSpPr>
          <p:cNvPr id="8" name="Podtytuł 7">
            <a:extLst>
              <a:ext uri="{FF2B5EF4-FFF2-40B4-BE49-F238E27FC236}">
                <a16:creationId xmlns:a16="http://schemas.microsoft.com/office/drawing/2014/main" id="{2873E4D0-E1E3-4305-AD95-F541158AD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3339" y="4605193"/>
            <a:ext cx="4892525" cy="23312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 sz="1800">
                <a:latin typeface="Times New Roman"/>
                <a:ea typeface="+mn-lt"/>
                <a:cs typeface="+mn-lt"/>
              </a:rPr>
              <a:t>Na koniec wycieczki odbyła się dyskoteka. Przyozdobiliśmy się do tańców świecącymi opaskami z rogami </a:t>
            </a:r>
            <a:br>
              <a:rPr lang="pl-PL" sz="1800">
                <a:latin typeface="Times New Roman"/>
                <a:ea typeface="+mn-lt"/>
                <a:cs typeface="+mn-lt"/>
              </a:rPr>
            </a:br>
            <a:r>
              <a:rPr lang="pl-PL" sz="1800">
                <a:latin typeface="Times New Roman"/>
                <a:ea typeface="+mn-lt"/>
                <a:cs typeface="+mn-lt"/>
              </a:rPr>
              <a:t>lub kokardkami, które dostaliśmy </a:t>
            </a:r>
            <a:br>
              <a:rPr lang="pl-PL" sz="1800">
                <a:latin typeface="Times New Roman"/>
                <a:ea typeface="+mn-lt"/>
                <a:cs typeface="+mn-lt"/>
              </a:rPr>
            </a:br>
            <a:r>
              <a:rPr lang="pl-PL" sz="1800">
                <a:latin typeface="Times New Roman"/>
                <a:ea typeface="+mn-lt"/>
                <a:cs typeface="+mn-lt"/>
              </a:rPr>
              <a:t>od Mikołaja. Wyprawa bardzo nam się podobała, więc szczęśliwi wróciliśmy do domu.</a:t>
            </a:r>
            <a:endParaRPr lang="pl-PL" sz="2000">
              <a:latin typeface="Times New Roman"/>
              <a:cs typeface="Calibri"/>
            </a:endParaRPr>
          </a:p>
        </p:txBody>
      </p:sp>
      <p:pic>
        <p:nvPicPr>
          <p:cNvPr id="12" name="Obraz 16">
            <a:extLst>
              <a:ext uri="{FF2B5EF4-FFF2-40B4-BE49-F238E27FC236}">
                <a16:creationId xmlns:a16="http://schemas.microsoft.com/office/drawing/2014/main" id="{75E866E8-9586-4507-A3A6-85815EFFE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737" y="4368147"/>
            <a:ext cx="2475744" cy="2486350"/>
          </a:xfrm>
          <a:prstGeom prst="rect">
            <a:avLst/>
          </a:prstGeom>
        </p:spPr>
      </p:pic>
      <p:pic>
        <p:nvPicPr>
          <p:cNvPr id="4" name="Obraz 16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82DFF6CC-5FDD-4189-8839-C49ABB9C3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722" y="-39973"/>
            <a:ext cx="2114361" cy="3740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az 22">
            <a:extLst>
              <a:ext uri="{FF2B5EF4-FFF2-40B4-BE49-F238E27FC236}">
                <a16:creationId xmlns:a16="http://schemas.microsoft.com/office/drawing/2014/main" id="{BE6968D8-9058-474B-98C4-FF7E3D8DD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" y="-35977"/>
            <a:ext cx="2256020" cy="3207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Obraz 24" descr="Obraz zawierający osoba, wewnątrz, grupa, tłum&#10;&#10;Opis wygenerowany automatycznie">
            <a:extLst>
              <a:ext uri="{FF2B5EF4-FFF2-40B4-BE49-F238E27FC236}">
                <a16:creationId xmlns:a16="http://schemas.microsoft.com/office/drawing/2014/main" id="{0E292B18-03F5-4762-A4E9-92AAA20AD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" y="3045503"/>
            <a:ext cx="2111015" cy="3814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Obraz 25" descr="Obraz zawierający osoba, grupa, tłum&#10;&#10;Opis wygenerowany automatycznie">
            <a:extLst>
              <a:ext uri="{FF2B5EF4-FFF2-40B4-BE49-F238E27FC236}">
                <a16:creationId xmlns:a16="http://schemas.microsoft.com/office/drawing/2014/main" id="{24A53DAF-B04D-4B5D-BE26-EBE561344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5941" y="3583783"/>
            <a:ext cx="2256020" cy="3400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9" descr="Obraz zawierający ciemny, computer, lampa, transport&#10;&#10;Opis wygenerowany automatycznie">
            <a:extLst>
              <a:ext uri="{FF2B5EF4-FFF2-40B4-BE49-F238E27FC236}">
                <a16:creationId xmlns:a16="http://schemas.microsoft.com/office/drawing/2014/main" id="{50664339-CF77-4CD3-95E9-14119C019DF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10486" y="3237437"/>
            <a:ext cx="3989072" cy="1288588"/>
          </a:xfrm>
          <a:prstGeom prst="rect">
            <a:avLst/>
          </a:prstGeom>
        </p:spPr>
      </p:pic>
      <p:pic>
        <p:nvPicPr>
          <p:cNvPr id="10" name="Obraz 10">
            <a:extLst>
              <a:ext uri="{FF2B5EF4-FFF2-40B4-BE49-F238E27FC236}">
                <a16:creationId xmlns:a16="http://schemas.microsoft.com/office/drawing/2014/main" id="{750DD3A4-A1A6-4202-BD32-E57BF70619D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320000">
            <a:off x="1176728" y="4833537"/>
            <a:ext cx="2743200" cy="888501"/>
          </a:xfrm>
          <a:prstGeom prst="rect">
            <a:avLst/>
          </a:prstGeom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F9BF6F47-C99A-4370-8959-9EF020551BA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7880000">
            <a:off x="1671015" y="5070235"/>
            <a:ext cx="2743200" cy="888501"/>
          </a:xfrm>
          <a:prstGeom prst="rect">
            <a:avLst/>
          </a:prstGeom>
        </p:spPr>
      </p:pic>
      <p:pic>
        <p:nvPicPr>
          <p:cNvPr id="17" name="Obraz 22">
            <a:extLst>
              <a:ext uri="{FF2B5EF4-FFF2-40B4-BE49-F238E27FC236}">
                <a16:creationId xmlns:a16="http://schemas.microsoft.com/office/drawing/2014/main" id="{F827DE52-DEB6-4435-999F-6BFE8406897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3806371" y="3006905"/>
            <a:ext cx="2743200" cy="88850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DB3625F-1D22-4443-8B40-75B071F85BAC}"/>
              </a:ext>
            </a:extLst>
          </p:cNvPr>
          <p:cNvSpPr txBox="1"/>
          <p:nvPr/>
        </p:nvSpPr>
        <p:spPr>
          <a:xfrm>
            <a:off x="2263515" y="1326629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latin typeface="Times New Roman"/>
              </a:rPr>
              <a:t>W dniu 19.12.2018 roku wzięliśmy udział </a:t>
            </a:r>
            <a:r>
              <a:rPr lang="pl-PL">
                <a:latin typeface="Times New Roman"/>
                <a:cs typeface="Times New Roman"/>
              </a:rPr>
              <a:t>​</a:t>
            </a:r>
            <a:br>
              <a:rPr lang="pl-PL">
                <a:latin typeface="Times New Roman"/>
                <a:cs typeface="Times New Roman"/>
              </a:rPr>
            </a:br>
            <a:r>
              <a:rPr lang="pl-PL">
                <a:latin typeface="Times New Roman"/>
              </a:rPr>
              <a:t>w jednodniowej wycieczce do Skansenu </a:t>
            </a:r>
            <a:r>
              <a:rPr lang="pl-PL">
                <a:latin typeface="Times New Roman"/>
                <a:cs typeface="Times New Roman"/>
              </a:rPr>
              <a:t>​</a:t>
            </a:r>
            <a:br>
              <a:rPr lang="pl-PL">
                <a:latin typeface="Times New Roman"/>
                <a:cs typeface="Times New Roman"/>
              </a:rPr>
            </a:br>
            <a:r>
              <a:rPr lang="pl-PL">
                <a:latin typeface="Times New Roman"/>
              </a:rPr>
              <a:t>w Kawęczynie koło Warszawy. </a:t>
            </a:r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5631ADC-34C9-48EB-B89F-BA9743208DFD}"/>
              </a:ext>
            </a:extLst>
          </p:cNvPr>
          <p:cNvSpPr txBox="1"/>
          <p:nvPr/>
        </p:nvSpPr>
        <p:spPr>
          <a:xfrm>
            <a:off x="5561351" y="1638924"/>
            <a:ext cx="442959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latin typeface="Times New Roman"/>
              </a:rPr>
              <a:t>Zapoznaliśmy się tam z procesem wyrabiania chleba, rzemiosłem kowalskim </a:t>
            </a:r>
            <a:r>
              <a:rPr lang="pl-PL">
                <a:latin typeface="Times New Roman"/>
                <a:cs typeface="Times New Roman"/>
              </a:rPr>
              <a:t>​</a:t>
            </a:r>
            <a:br>
              <a:rPr lang="pl-PL">
                <a:latin typeface="Times New Roman"/>
                <a:cs typeface="Times New Roman"/>
              </a:rPr>
            </a:br>
            <a:r>
              <a:rPr lang="pl-PL">
                <a:latin typeface="Times New Roman"/>
              </a:rPr>
              <a:t>i jeździliśmy zadaszonym wozem konnym po gościńcu. Mogliśmy zobaczyć jak wyglądała XIX wieczna izba wiejska </a:t>
            </a:r>
            <a:r>
              <a:rPr lang="pl-PL">
                <a:latin typeface="Times New Roman"/>
                <a:cs typeface="Times New Roman"/>
              </a:rPr>
              <a:t>​</a:t>
            </a:r>
            <a:br>
              <a:rPr lang="pl-PL">
                <a:latin typeface="Times New Roman"/>
                <a:cs typeface="Times New Roman"/>
              </a:rPr>
            </a:br>
            <a:r>
              <a:rPr lang="pl-PL">
                <a:latin typeface="Times New Roman"/>
              </a:rPr>
              <a:t>i dawna szkoła. </a:t>
            </a:r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430E358-39E8-4BC1-9376-AE47054076AE}"/>
              </a:ext>
            </a:extLst>
          </p:cNvPr>
          <p:cNvSpPr txBox="1"/>
          <p:nvPr/>
        </p:nvSpPr>
        <p:spPr>
          <a:xfrm>
            <a:off x="2113613" y="3387777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latin typeface="Times New Roman"/>
              </a:rPr>
              <a:t>Ze względu na zbliżającą się gwiazdkę odwiedził nas tam Święty Mikołaj </a:t>
            </a:r>
            <a:r>
              <a:rPr lang="pl-PL">
                <a:latin typeface="Times New Roman"/>
                <a:cs typeface="Times New Roman"/>
              </a:rPr>
              <a:t>​</a:t>
            </a:r>
            <a:br>
              <a:rPr lang="pl-PL">
                <a:latin typeface="Times New Roman"/>
                <a:cs typeface="Times New Roman"/>
              </a:rPr>
            </a:br>
            <a:r>
              <a:rPr lang="pl-PL">
                <a:latin typeface="Times New Roman"/>
              </a:rPr>
              <a:t>i wręczył nam prezenty.</a:t>
            </a:r>
            <a:endParaRPr lang="pl-PL"/>
          </a:p>
        </p:txBody>
      </p:sp>
      <p:pic>
        <p:nvPicPr>
          <p:cNvPr id="19" name="Obraz 22" descr="Obraz zawierający noc, nocne niebo&#10;&#10;Opis wygenerowany automatycznie">
            <a:extLst>
              <a:ext uri="{FF2B5EF4-FFF2-40B4-BE49-F238E27FC236}">
                <a16:creationId xmlns:a16="http://schemas.microsoft.com/office/drawing/2014/main" id="{4C2FF573-F586-4D70-83AE-335112D6CB9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7140000">
            <a:off x="3444108" y="1845167"/>
            <a:ext cx="2743200" cy="888501"/>
          </a:xfrm>
          <a:prstGeom prst="rect">
            <a:avLst/>
          </a:prstGeom>
        </p:spPr>
      </p:pic>
      <p:pic>
        <p:nvPicPr>
          <p:cNvPr id="20" name="Obraz 22" descr="Obraz zawierający noc&#10;&#10;Opis wygenerowany automatycznie">
            <a:extLst>
              <a:ext uri="{FF2B5EF4-FFF2-40B4-BE49-F238E27FC236}">
                <a16:creationId xmlns:a16="http://schemas.microsoft.com/office/drawing/2014/main" id="{414AA128-21A7-4F3E-BB28-1FED1581719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200000">
            <a:off x="5586453" y="5723872"/>
            <a:ext cx="2743200" cy="88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4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79BC22AD5DE624980CD1CB5E8AB8B69" ma:contentTypeVersion="2" ma:contentTypeDescription="Utwórz nowy dokument." ma:contentTypeScope="" ma:versionID="6467ec251019a98f35804b658f97a7bc">
  <xsd:schema xmlns:xsd="http://www.w3.org/2001/XMLSchema" xmlns:xs="http://www.w3.org/2001/XMLSchema" xmlns:p="http://schemas.microsoft.com/office/2006/metadata/properties" xmlns:ns2="cc30016a-523d-4f70-b883-5a1d8cf825f9" targetNamespace="http://schemas.microsoft.com/office/2006/metadata/properties" ma:root="true" ma:fieldsID="d33b7bfbd5e8b81e4f1efbbb55f1ecd7" ns2:_="">
    <xsd:import namespace="cc30016a-523d-4f70-b883-5a1d8cf825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30016a-523d-4f70-b883-5a1d8cf825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929B1A-7C8F-47BE-BBCA-9AD0054D30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2E559F-AC2C-4E22-98EB-ABE77A2443D6}">
  <ds:schemaRefs>
    <ds:schemaRef ds:uri="cc30016a-523d-4f70-b883-5a1d8cf825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D26237F-27F6-4192-AEAF-5D0725C9092F}">
  <ds:schemaRefs>
    <ds:schemaRef ds:uri="5b462766-f936-4ace-aa77-1495a50e1000"/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Nie brakuję nam tematów do rozmów, każdy znajdzie coś dla siebie. W naszej historii jest od groma śmiesznych ,,przypałów ' i nawet podczas pandemii staramy się utrzymywać kontakt. </vt:lpstr>
      <vt:lpstr>Zrobione przez nas plakaty</vt:lpstr>
      <vt:lpstr>Sprzątanie świata </vt:lpstr>
      <vt:lpstr>Kłodawa i Łowicz </vt:lpstr>
      <vt:lpstr>Jasełka  </vt:lpstr>
      <vt:lpstr>Spotkanie  z duchem</vt:lpstr>
      <vt:lpstr>PowerPoint Presentation</vt:lpstr>
      <vt:lpstr>Kawęczyn ,,Gwiazdka u szlachcica"</vt:lpstr>
      <vt:lpstr>Teatr Wielki</vt:lpstr>
      <vt:lpstr>Ale zebra</vt:lpstr>
      <vt:lpstr>DZIĘKUJĘMY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Amilo</dc:creator>
  <cp:revision>15</cp:revision>
  <dcterms:created xsi:type="dcterms:W3CDTF">2021-03-22T19:51:28Z</dcterms:created>
  <dcterms:modified xsi:type="dcterms:W3CDTF">2021-05-13T06:15:51Z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0x010100879BC22AD5DE624980CD1CB5E8AB8B69</vt:lpwstr>
  </property>
</Properties>
</file>