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3098C8-FC8F-4F35-8F81-995963385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07C299F-51A3-4B15-80C9-8B2EE0439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238BFB9-C39D-4BEB-8229-AA5F4221E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1452-A0BD-4300-8060-78217A133434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638EBFB-0DCF-4A34-A487-CC11BEC75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8542EEF-C70C-4870-B1BA-2460CA67D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C2C4-47F6-4F2F-8EEB-12A4DF4F0A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822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56C9A3-D2C1-47B7-91A8-171124D5F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6696B41-054D-40F7-93D3-D6F7D86C9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DA6856-F179-4C59-AF55-946E0BC49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1452-A0BD-4300-8060-78217A133434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8B4694-B160-46D6-AADC-C2F6D8252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AF4A463-22D9-425C-AC5C-317782C1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C2C4-47F6-4F2F-8EEB-12A4DF4F0A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061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8E25D87-E339-443B-910D-6B4DF827B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D567693-99B4-40CD-8FBD-BC191E431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6031A0-BE31-48F1-81F8-7BA86A454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1452-A0BD-4300-8060-78217A133434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3F1FF36-9964-44F3-8C79-FA8F9542D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D99B14-D391-4D6B-BCAE-1D793CB35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C2C4-47F6-4F2F-8EEB-12A4DF4F0A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708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3A154C-094D-451A-9524-232A0980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E86DA2-B9A2-4B7C-84DC-15B9EE048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EEC1D39-9277-48BB-92CC-3E7A02270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1452-A0BD-4300-8060-78217A133434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4E11B00-C001-4E0A-9C3C-7A108D11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43446AE-108E-49BC-ADB4-71D28F999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C2C4-47F6-4F2F-8EEB-12A4DF4F0A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361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C61563-30ED-412D-BA20-E9C1F84F2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E53D1DF-745A-436A-A515-21A8FA909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5CE0B6-FBBD-486A-8361-0E61D0C96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1452-A0BD-4300-8060-78217A133434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574365A-6064-4643-B1B3-C30DCB9C9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F26300D-9B22-4FAD-9954-E22572631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C2C4-47F6-4F2F-8EEB-12A4DF4F0A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100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0E4CCA-C26A-4873-BCE5-575B6E883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48A2B9-C4B3-4E03-A75C-6E534B77CF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77C8D82-3B9D-420F-B712-72BFD09A2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F1035E5-56A5-4F43-B41A-29D426BDC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1452-A0BD-4300-8060-78217A133434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2E027EB-433C-4347-B70B-89162339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A08C24F-250A-490B-9CAC-A9EBC341C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C2C4-47F6-4F2F-8EEB-12A4DF4F0A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336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821252-879D-4637-AEFF-447DA0651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CAC0C37-2091-461F-B907-5539D04EA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B3F35C1-8013-41B5-BDBE-DF8C00E57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7B2875E-2A63-4443-B2D2-0E6F2CF48A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D72C0B4-F724-4D88-878F-37D3D5487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966CBB9-9F81-407A-B6F2-1B6047D70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1452-A0BD-4300-8060-78217A133434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8428511-6A77-4532-BF50-E2A7F6C39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8BB84AD-EFB5-4AC9-AB8D-D0846F9C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C2C4-47F6-4F2F-8EEB-12A4DF4F0A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352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173A74-7FD2-4685-9D21-AA95DFD88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7508AC9-94EE-4671-B35F-617C0846E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1452-A0BD-4300-8060-78217A133434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F238D3D-28B2-4A51-861B-6A6990CAD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1487C8B-E143-4E01-9EFB-883FF349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C2C4-47F6-4F2F-8EEB-12A4DF4F0A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3436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453E9F9-7EFE-41B4-A46B-1B62DEC23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1452-A0BD-4300-8060-78217A133434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13EAEF9-005B-423C-9C54-AF4882D57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0B5773B-FC70-40B8-AC21-C6EFA0B21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C2C4-47F6-4F2F-8EEB-12A4DF4F0A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253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5E816C-8832-4FBA-9AFB-9CF9AE42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16F061-92EA-4DC6-ACDC-F3FA1923E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03BC6D9-0982-4AA4-A1D6-BB1C5F9B8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9EF04D0-B18B-4F23-B502-E4B91126C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1452-A0BD-4300-8060-78217A133434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8BD389D-64E7-4499-9312-F2658E5B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24CD537-7EDE-4EF3-B968-A17BAEADC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C2C4-47F6-4F2F-8EEB-12A4DF4F0A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372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894492-01A8-4138-9264-C6FAE498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607F5F3-1F21-460C-BC93-6828F5DD51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E97F2C9-4035-4224-810D-E42C665D3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DBEB815-954F-4A33-90A2-F3A690D58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1452-A0BD-4300-8060-78217A133434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4FB5C10-6011-4311-8EF4-4E8C03276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BFDF687-C046-495E-8C0C-8ED8DBF2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C2C4-47F6-4F2F-8EEB-12A4DF4F0A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9355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BA58651-7B9C-435D-B6EF-83911D52D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C3AB41F-E748-4C8D-99D0-129414C90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EBBC0A8-0F55-4A01-B19B-6718DBE39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21452-A0BD-4300-8060-78217A133434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6FFB885-7297-436A-BA7C-2B3FFF513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76A3529-D21F-41D7-BADF-C2149A268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8C2C4-47F6-4F2F-8EEB-12A4DF4F0A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547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Ty_ixII3Qw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92DA6C-8095-4E4C-933C-1141B5B44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921" y="180304"/>
            <a:ext cx="10846158" cy="1365161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pl-PL" sz="10300" b="1" dirty="0">
                <a:ln w="57150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Konstytucja 3 maja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143BC48-47E2-46C4-96CE-7300AC113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32" y="1709470"/>
            <a:ext cx="11776536" cy="4968226"/>
          </a:xfrm>
          <a:prstGeom prst="rect">
            <a:avLst/>
          </a:prstGeom>
        </p:spPr>
      </p:pic>
      <p:pic>
        <p:nvPicPr>
          <p:cNvPr id="6" name="Witaj Majowa Jutrzenko- podkład">
            <a:hlinkClick r:id="" action="ppaction://media"/>
            <a:extLst>
              <a:ext uri="{FF2B5EF4-FFF2-40B4-BE49-F238E27FC236}">
                <a16:creationId xmlns:a16="http://schemas.microsoft.com/office/drawing/2014/main" id="{5BB39C45-1172-4107-96DD-489E43ED9F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00" end="20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713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26CE45-4C13-4DFE-B5F4-6C194BD8D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77" y="531208"/>
            <a:ext cx="6927761" cy="5843834"/>
          </a:xfrm>
        </p:spPr>
        <p:txBody>
          <a:bodyPr/>
          <a:lstStyle/>
          <a:p>
            <a:r>
              <a:rPr lang="pl-PL" b="1" dirty="0"/>
              <a:t>Witaj, majowa jutrzenko</a:t>
            </a:r>
            <a:r>
              <a:rPr lang="pl-PL" dirty="0"/>
              <a:t>, znana też jako: </a:t>
            </a:r>
            <a:r>
              <a:rPr lang="pl-PL" i="1" dirty="0"/>
              <a:t>Mazurek 3 Maja </a:t>
            </a:r>
            <a:r>
              <a:rPr lang="pl-PL" dirty="0"/>
              <a:t>– pieśń związana z </a:t>
            </a:r>
            <a:r>
              <a:rPr lang="pl-PL" b="1" dirty="0"/>
              <a:t>Konstytucją 3 Maja</a:t>
            </a:r>
            <a:r>
              <a:rPr lang="pl-PL" dirty="0"/>
              <a:t>, ze słowami wiersza </a:t>
            </a:r>
            <a:r>
              <a:rPr lang="pl-PL" i="1" u="sng" dirty="0"/>
              <a:t>Rajnolda Suchodolskiego</a:t>
            </a:r>
            <a:r>
              <a:rPr lang="pl-PL" dirty="0"/>
              <a:t>.</a:t>
            </a:r>
          </a:p>
          <a:p>
            <a:endParaRPr lang="pl-PL" dirty="0"/>
          </a:p>
          <a:p>
            <a:r>
              <a:rPr lang="pl-PL" dirty="0"/>
              <a:t>Tekst został napisany w czasie powstania listopadowego, którego Suchodolski był uczestnikiem. Melodia jest stylizowana na mazurka.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5D6D73A-4580-42AA-B817-A46C2D777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596" y="281711"/>
            <a:ext cx="4086389" cy="484237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4FCEE3D-5120-44BA-9FE5-46B6EFB9164C}"/>
              </a:ext>
            </a:extLst>
          </p:cNvPr>
          <p:cNvSpPr txBox="1"/>
          <p:nvPr/>
        </p:nvSpPr>
        <p:spPr>
          <a:xfrm>
            <a:off x="7940359" y="5370489"/>
            <a:ext cx="328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Rajnold Suchodolski</a:t>
            </a:r>
          </a:p>
        </p:txBody>
      </p:sp>
    </p:spTree>
    <p:extLst>
      <p:ext uri="{BB962C8B-B14F-4D97-AF65-F5344CB8AC3E}">
        <p14:creationId xmlns:p14="http://schemas.microsoft.com/office/powerpoint/2010/main" val="395253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BD442F-20A6-4B37-BF8B-24525D24A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55" y="1790163"/>
            <a:ext cx="6773214" cy="4572000"/>
          </a:xfrm>
        </p:spPr>
        <p:txBody>
          <a:bodyPr/>
          <a:lstStyle/>
          <a:p>
            <a:r>
              <a:rPr lang="pl-PL" dirty="0"/>
              <a:t>Pieśń przywołuje pamięć Konstytucji 3 Maja, pierwszej konstytucji w Europie.       Po upadku powstania listopadowego </a:t>
            </a:r>
            <a:r>
              <a:rPr lang="pl-PL" u="sng" dirty="0"/>
              <a:t>Richard Wagner</a:t>
            </a:r>
            <a:r>
              <a:rPr lang="pl-PL" dirty="0"/>
              <a:t> użył melodii tegoż mazurka jako motywu uwertury „Polonia”. Prawdopodobnie zachwycili go podróżujący Polacy, których miał okazję spotkać.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8B12239-6D20-4C91-8265-A79F24253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040" y="1104407"/>
            <a:ext cx="4438918" cy="51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7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6C6874-7572-43F3-B2D2-294E0EA24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42" y="212724"/>
            <a:ext cx="10933091" cy="1654713"/>
          </a:xfrm>
        </p:spPr>
        <p:txBody>
          <a:bodyPr>
            <a:normAutofit/>
          </a:bodyPr>
          <a:lstStyle/>
          <a:p>
            <a:r>
              <a:rPr lang="pl-PL" sz="5400" b="1" dirty="0"/>
              <a:t>Święto uchwalenia Konstytucji 3 maja obchodzone współcześnie: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3B43494-6DA6-496B-950F-BEC32F354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936270">
            <a:off x="7580442" y="1497949"/>
            <a:ext cx="4007748" cy="225817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E1C3759-158A-4FFE-A4A7-EE9DDE462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9135">
            <a:off x="424400" y="1975045"/>
            <a:ext cx="3211730" cy="21445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16B5C2F-423E-4C04-A7E8-A3465ED3F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6310">
            <a:off x="4018115" y="2942765"/>
            <a:ext cx="3530610" cy="235374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A331708-02C7-4AA3-B5D0-3AA1DEC9C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6395">
            <a:off x="220229" y="4503948"/>
            <a:ext cx="3620073" cy="203463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F223971-4C5F-41EA-9B0A-0036EDC52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81555">
            <a:off x="8176730" y="4004636"/>
            <a:ext cx="3431817" cy="25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EA1542D-2DF6-41E4-B5C7-19559A4B4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78" y="75227"/>
            <a:ext cx="9619889" cy="67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1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ltimedia online 1" title="&quot;Konstytucja 3 Maja 1791 roku&quot; – film edukacyjny z serii &quot;Ożywione obrazy&quot;">
            <a:hlinkClick r:id="" action="ppaction://media"/>
            <a:extLst>
              <a:ext uri="{FF2B5EF4-FFF2-40B4-BE49-F238E27FC236}">
                <a16:creationId xmlns:a16="http://schemas.microsoft.com/office/drawing/2014/main" id="{096C945F-EB5F-4D13-9B40-10EB55ECD1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73" y="-15240"/>
            <a:ext cx="12165027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2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028E195-D665-4543-BC01-532856D94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2" y="27524"/>
            <a:ext cx="11362020" cy="683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5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6E6395-322A-4CDB-A81D-85ECF0BD5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50" y="207404"/>
            <a:ext cx="6252693" cy="1618221"/>
          </a:xfrm>
        </p:spPr>
        <p:txBody>
          <a:bodyPr>
            <a:normAutofit fontScale="90000"/>
          </a:bodyPr>
          <a:lstStyle/>
          <a:p>
            <a:r>
              <a:rPr lang="pl-PL" sz="6600" b="1" dirty="0"/>
              <a:t>Ustawa rządowa z dnia 3 maja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5CAC898-4329-4649-86D1-49D4CA857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366" y="2498501"/>
            <a:ext cx="6130344" cy="3644722"/>
          </a:xfrm>
        </p:spPr>
        <p:txBody>
          <a:bodyPr>
            <a:normAutofit/>
          </a:bodyPr>
          <a:lstStyle/>
          <a:p>
            <a:r>
              <a:rPr lang="pl-PL" sz="4000" dirty="0"/>
              <a:t>uchwalona 3 maja 1791 roku ustawa regulująca ustrój prawny Rzeczypospolitej Obojga Narodów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A47865B-18B7-4AF0-A5C9-B72867FBC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957" y="118586"/>
            <a:ext cx="4262907" cy="662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9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B0B588-4406-4405-9D0E-7171A6190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12" y="227505"/>
            <a:ext cx="10515600" cy="1003502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l-PL" sz="5400" dirty="0"/>
              <a:t>Autorami Konstytucji 3 maja byli: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D45A234-434E-4704-92E3-E96FBED67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31" y="2751452"/>
            <a:ext cx="3944665" cy="3944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BA9EE39-6101-4BF8-B3C7-A9E49D16D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872" y="2775974"/>
            <a:ext cx="2885539" cy="398729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55961EB-D2AE-40D6-9CE2-F01146D8B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487" y="2676171"/>
            <a:ext cx="3944665" cy="394466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FB22A9A-A3B6-4C09-A40E-63F340CBF832}"/>
              </a:ext>
            </a:extLst>
          </p:cNvPr>
          <p:cNvSpPr txBox="1"/>
          <p:nvPr/>
        </p:nvSpPr>
        <p:spPr>
          <a:xfrm>
            <a:off x="128788" y="1452621"/>
            <a:ext cx="4256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Król Stanisław August Poniatowski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E8DB567-A774-4F96-B667-1D55EDB9C8FB}"/>
              </a:ext>
            </a:extLst>
          </p:cNvPr>
          <p:cNvSpPr txBox="1"/>
          <p:nvPr/>
        </p:nvSpPr>
        <p:spPr>
          <a:xfrm>
            <a:off x="4781883" y="1656205"/>
            <a:ext cx="2685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Ignacy Potocki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A95C0BF-3485-425C-A2F2-CF0373CCB0FE}"/>
              </a:ext>
            </a:extLst>
          </p:cNvPr>
          <p:cNvSpPr txBox="1"/>
          <p:nvPr/>
        </p:nvSpPr>
        <p:spPr>
          <a:xfrm>
            <a:off x="8621431" y="1656205"/>
            <a:ext cx="2542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Hugo Kołłątaj</a:t>
            </a:r>
          </a:p>
        </p:txBody>
      </p:sp>
    </p:spTree>
    <p:extLst>
      <p:ext uri="{BB962C8B-B14F-4D97-AF65-F5344CB8AC3E}">
        <p14:creationId xmlns:p14="http://schemas.microsoft.com/office/powerpoint/2010/main" val="36213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54201B-78F0-4209-986D-1428BB9C1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184" y="1944710"/>
            <a:ext cx="10237631" cy="3419296"/>
          </a:xfrm>
        </p:spPr>
        <p:txBody>
          <a:bodyPr>
            <a:normAutofit lnSpcReduction="10000"/>
          </a:bodyPr>
          <a:lstStyle/>
          <a:p>
            <a:r>
              <a:rPr lang="pl-PL" sz="3600" dirty="0"/>
              <a:t>W czasie obrad Sejmu Czteroletniego wielu posłów, pracujących na zlecenie państw ościennych (Rosji, Prus czy Austrii) , sprzeciwiało się powołaniu ustawy zasadniczej. </a:t>
            </a:r>
          </a:p>
          <a:p>
            <a:r>
              <a:rPr lang="pl-PL" sz="3600" dirty="0"/>
              <a:t>Okazja nadarzyła się </a:t>
            </a:r>
            <a:r>
              <a:rPr lang="pl-PL" sz="3600" i="1" u="sng" dirty="0"/>
              <a:t>3 Maja 1791 roku</a:t>
            </a:r>
            <a:r>
              <a:rPr lang="pl-PL" sz="3600" dirty="0"/>
              <a:t>, wówczas wielu przeciwników konstytucji nie powróciło jeszcze z Wielkanocnego urlopu.</a:t>
            </a:r>
          </a:p>
        </p:txBody>
      </p:sp>
    </p:spTree>
    <p:extLst>
      <p:ext uri="{BB962C8B-B14F-4D97-AF65-F5344CB8AC3E}">
        <p14:creationId xmlns:p14="http://schemas.microsoft.com/office/powerpoint/2010/main" val="17238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228131-D435-4C7C-8F0F-9475FDAAB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342" y="5284443"/>
            <a:ext cx="10678732" cy="1347720"/>
          </a:xfrm>
        </p:spPr>
        <p:txBody>
          <a:bodyPr>
            <a:normAutofit fontScale="92500" lnSpcReduction="10000"/>
          </a:bodyPr>
          <a:lstStyle/>
          <a:p>
            <a:endParaRPr lang="pl-PL" dirty="0"/>
          </a:p>
          <a:p>
            <a:r>
              <a:rPr lang="pl-PL" sz="3200" dirty="0"/>
              <a:t>Twórcy Konstytucji 3 Maja określili ją jako </a:t>
            </a:r>
            <a:r>
              <a:rPr lang="pl-PL" sz="3200" i="1" dirty="0">
                <a:solidFill>
                  <a:srgbClr val="C00000"/>
                </a:solidFill>
              </a:rPr>
              <a:t>„ostatnią wolę                  i testament gasnącej Ojczyzny”</a:t>
            </a:r>
            <a:r>
              <a:rPr lang="pl-PL" sz="3200" i="1" dirty="0"/>
              <a:t>.</a:t>
            </a:r>
            <a:endParaRPr lang="pl-PL" sz="3200" i="1" dirty="0">
              <a:solidFill>
                <a:srgbClr val="C0000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B97A2D0-B7FC-4A61-8701-39B812B4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401" y="163487"/>
            <a:ext cx="7735826" cy="421533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8BE4153-B885-4688-95D3-C3D6856BC7DB}"/>
              </a:ext>
            </a:extLst>
          </p:cNvPr>
          <p:cNvSpPr txBox="1"/>
          <p:nvPr/>
        </p:nvSpPr>
        <p:spPr>
          <a:xfrm>
            <a:off x="371342" y="4378817"/>
            <a:ext cx="107924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/>
              <a:t>Po siedmiogodzinnych obradach Sejm zatwierdził konstytucję, a król Stanisław August Poniatowski ją podpisał. 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EC84F6D-7332-4BDC-BB95-8BFA85319487}"/>
              </a:ext>
            </a:extLst>
          </p:cNvPr>
          <p:cNvSpPr txBox="1"/>
          <p:nvPr/>
        </p:nvSpPr>
        <p:spPr>
          <a:xfrm>
            <a:off x="251056" y="320981"/>
            <a:ext cx="3363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Sejm Czteroletni</a:t>
            </a:r>
            <a:r>
              <a:rPr lang="pl-PL" dirty="0"/>
              <a:t>, Sejm Wielki -zwołany 6 października 1788, obradujący do 29 maja 1792    </a:t>
            </a:r>
          </a:p>
        </p:txBody>
      </p:sp>
    </p:spTree>
    <p:extLst>
      <p:ext uri="{BB962C8B-B14F-4D97-AF65-F5344CB8AC3E}">
        <p14:creationId xmlns:p14="http://schemas.microsoft.com/office/powerpoint/2010/main" val="232964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1E7214-1817-4852-9AC3-71105691A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64" y="251138"/>
            <a:ext cx="11140225" cy="1009651"/>
          </a:xfrm>
        </p:spPr>
        <p:txBody>
          <a:bodyPr>
            <a:normAutofit/>
          </a:bodyPr>
          <a:lstStyle/>
          <a:p>
            <a:pPr algn="ctr"/>
            <a:r>
              <a:rPr lang="pl-PL" sz="5400" dirty="0"/>
              <a:t>Najważniejsze zmiany w prawie.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194F67-3AC6-4C0E-A374-AC22F492B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22" y="1442433"/>
            <a:ext cx="10573555" cy="516442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Wprowadzenie przez Konstytucje trójpodziału władzy na       ustawodawczą, wykonawczą i sądowniczą.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Ograniczenie immunitetu prawnego oraz przywilejów szlachty zagrodowej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Zapobiegnięcie możliwości przekupstwa biednego szlachcica przez agentów obcego państwa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Potwierdzała też przywileje mieszczańskie nadane w akcie prawnym z 18 kwietnia 1791 roku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Miasta miały prawo do wysłania na Sejm 24 plenipotentów jako swoich przedstawicieli, którzy mieli głos w sprawach dotyczących miast</a:t>
            </a:r>
          </a:p>
        </p:txBody>
      </p:sp>
    </p:spTree>
    <p:extLst>
      <p:ext uri="{BB962C8B-B14F-4D97-AF65-F5344CB8AC3E}">
        <p14:creationId xmlns:p14="http://schemas.microsoft.com/office/powerpoint/2010/main" val="375112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F0FEA73-196E-4D73-842A-135B4C4A5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275" y="412124"/>
            <a:ext cx="11333409" cy="6246253"/>
          </a:xfrm>
        </p:spPr>
        <p:txBody>
          <a:bodyPr>
            <a:normAutofit/>
          </a:bodyPr>
          <a:lstStyle/>
          <a:p>
            <a:r>
              <a:rPr lang="pl-PL" sz="3200" b="1" dirty="0"/>
              <a:t>Konstytucja 3 maja </a:t>
            </a:r>
            <a:r>
              <a:rPr lang="pl-PL" sz="3200" dirty="0"/>
              <a:t>znosiła takie „narzędzia władzy szlacheckiej” jak </a:t>
            </a:r>
            <a:r>
              <a:rPr lang="pl-PL" sz="3200" i="1" dirty="0">
                <a:solidFill>
                  <a:srgbClr val="7030A0"/>
                </a:solidFill>
              </a:rPr>
              <a:t>liberum veto</a:t>
            </a:r>
            <a:r>
              <a:rPr lang="pl-PL" sz="3200" dirty="0"/>
              <a:t>, </a:t>
            </a:r>
            <a:r>
              <a:rPr lang="pl-PL" sz="3200" dirty="0">
                <a:solidFill>
                  <a:srgbClr val="7030A0"/>
                </a:solidFill>
              </a:rPr>
              <a:t>konfederacje</a:t>
            </a:r>
            <a:r>
              <a:rPr lang="pl-PL" sz="3200" dirty="0"/>
              <a:t>, </a:t>
            </a:r>
            <a:r>
              <a:rPr lang="pl-PL" sz="3200" dirty="0">
                <a:solidFill>
                  <a:srgbClr val="7030A0"/>
                </a:solidFill>
              </a:rPr>
              <a:t>sejm skonfederowany</a:t>
            </a:r>
            <a:r>
              <a:rPr lang="pl-PL" sz="3200" dirty="0"/>
              <a:t> oraz ograniczała prawa sejmików ziemskich.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0E4755B-8F00-4D7B-A2D7-0D4A92884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118" y="2640426"/>
            <a:ext cx="2399764" cy="3631785"/>
          </a:xfrm>
          <a:prstGeom prst="rect">
            <a:avLst/>
          </a:prstGeom>
        </p:spPr>
      </p:pic>
      <p:sp>
        <p:nvSpPr>
          <p:cNvPr id="5" name="Znak „niedozwolone” 4">
            <a:extLst>
              <a:ext uri="{FF2B5EF4-FFF2-40B4-BE49-F238E27FC236}">
                <a16:creationId xmlns:a16="http://schemas.microsoft.com/office/drawing/2014/main" id="{90BD5DD2-F480-4F2B-BB24-067FFFD79794}"/>
              </a:ext>
            </a:extLst>
          </p:cNvPr>
          <p:cNvSpPr/>
          <p:nvPr/>
        </p:nvSpPr>
        <p:spPr>
          <a:xfrm>
            <a:off x="3902298" y="2244371"/>
            <a:ext cx="4387403" cy="4423893"/>
          </a:xfrm>
          <a:prstGeom prst="noSmoking">
            <a:avLst>
              <a:gd name="adj" fmla="val 564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6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D092AC-8200-48DA-8AB6-A126327F9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87" y="332031"/>
            <a:ext cx="11307114" cy="2932354"/>
          </a:xfrm>
        </p:spPr>
        <p:txBody>
          <a:bodyPr>
            <a:normAutofit/>
          </a:bodyPr>
          <a:lstStyle/>
          <a:p>
            <a:r>
              <a:rPr lang="pl-PL" sz="3600" dirty="0"/>
              <a:t>W dniu ustanowienia Konstytucji 3 maja zniesiona zostaje wolna elekcja</a:t>
            </a:r>
          </a:p>
          <a:p>
            <a:r>
              <a:rPr lang="pl-PL" sz="3600" dirty="0"/>
              <a:t>przestaje istnieć </a:t>
            </a:r>
            <a:r>
              <a:rPr lang="pl-PL" sz="3600" b="1" dirty="0"/>
              <a:t>Rzeczpospolita Obojga Narodów (RON) </a:t>
            </a:r>
            <a:r>
              <a:rPr lang="pl-PL" sz="3600" dirty="0"/>
              <a:t>a w jej miejsce zostaje powołana </a:t>
            </a:r>
            <a:r>
              <a:rPr lang="pl-PL" sz="3600" b="1" dirty="0"/>
              <a:t>Rzeczpospolita Polska (RP)</a:t>
            </a:r>
            <a:r>
              <a:rPr lang="pl-PL" sz="3600" dirty="0"/>
              <a:t>.</a:t>
            </a:r>
            <a:endParaRPr lang="pl-PL" sz="36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1B4CA58-5880-4857-9C01-2C3B745AB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77" y="3593615"/>
            <a:ext cx="3622115" cy="2415922"/>
          </a:xfrm>
          <a:prstGeom prst="rect">
            <a:avLst/>
          </a:prstGeom>
        </p:spPr>
      </p:pic>
      <p:sp>
        <p:nvSpPr>
          <p:cNvPr id="5" name="Strzałka: w prawo 4">
            <a:extLst>
              <a:ext uri="{FF2B5EF4-FFF2-40B4-BE49-F238E27FC236}">
                <a16:creationId xmlns:a16="http://schemas.microsoft.com/office/drawing/2014/main" id="{8F3F3F85-4239-4B25-8A32-87FF89975BE1}"/>
              </a:ext>
            </a:extLst>
          </p:cNvPr>
          <p:cNvSpPr/>
          <p:nvPr/>
        </p:nvSpPr>
        <p:spPr>
          <a:xfrm>
            <a:off x="4696528" y="4473165"/>
            <a:ext cx="2176530" cy="6568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7A5CA3E-ED07-4E08-8FE0-4F68547B6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761" y="3593615"/>
            <a:ext cx="503872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9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340</Words>
  <Application>Microsoft Office PowerPoint</Application>
  <PresentationFormat>Panoramiczny</PresentationFormat>
  <Paragraphs>28</Paragraphs>
  <Slides>14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Motyw pakietu Office</vt:lpstr>
      <vt:lpstr>Konstytucja 3 maja</vt:lpstr>
      <vt:lpstr>Prezentacja programu PowerPoint</vt:lpstr>
      <vt:lpstr>Ustawa rządowa z dnia 3 maja</vt:lpstr>
      <vt:lpstr>Autorami Konstytucji 3 maja byli:</vt:lpstr>
      <vt:lpstr>Prezentacja programu PowerPoint</vt:lpstr>
      <vt:lpstr>Prezentacja programu PowerPoint</vt:lpstr>
      <vt:lpstr>Najważniejsze zmiany w prawie.</vt:lpstr>
      <vt:lpstr>Prezentacja programu PowerPoint</vt:lpstr>
      <vt:lpstr>Prezentacja programu PowerPoint</vt:lpstr>
      <vt:lpstr>Prezentacja programu PowerPoint</vt:lpstr>
      <vt:lpstr>Prezentacja programu PowerPoint</vt:lpstr>
      <vt:lpstr>Święto uchwalenia Konstytucji 3 maja obchodzone współcześnie: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Konstytucja 3 maja</dc:title>
  <dc:creator>Olgierd Hodel</dc:creator>
  <cp:lastModifiedBy>Olgierd Hodel</cp:lastModifiedBy>
  <cp:revision>36</cp:revision>
  <dcterms:created xsi:type="dcterms:W3CDTF">2021-04-29T10:09:24Z</dcterms:created>
  <dcterms:modified xsi:type="dcterms:W3CDTF">2021-04-29T20:50:15Z</dcterms:modified>
</cp:coreProperties>
</file>