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8" d="100"/>
          <a:sy n="98" d="100"/>
        </p:scale>
        <p:origin x="110"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3F30D838-D494-4A3E-B2FA-312B4C9B5C6D}" type="datetimeFigureOut">
              <a:rPr lang="pl-PL" smtClean="0"/>
              <a:t>12.05.2022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E7DA5B7-8759-40E5-8572-393C70DFD38D}" type="slidenum">
              <a:rPr lang="pl-PL" smtClean="0"/>
              <a:t>‹#›</a:t>
            </a:fld>
            <a:endParaRPr lang="pl-PL"/>
          </a:p>
        </p:txBody>
      </p:sp>
    </p:spTree>
    <p:extLst>
      <p:ext uri="{BB962C8B-B14F-4D97-AF65-F5344CB8AC3E}">
        <p14:creationId xmlns:p14="http://schemas.microsoft.com/office/powerpoint/2010/main" val="1027593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3F30D838-D494-4A3E-B2FA-312B4C9B5C6D}" type="datetimeFigureOut">
              <a:rPr lang="pl-PL" smtClean="0"/>
              <a:t>12.05.2022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E7DA5B7-8759-40E5-8572-393C70DFD38D}" type="slidenum">
              <a:rPr lang="pl-PL" smtClean="0"/>
              <a:t>‹#›</a:t>
            </a:fld>
            <a:endParaRPr lang="pl-PL"/>
          </a:p>
        </p:txBody>
      </p:sp>
    </p:spTree>
    <p:extLst>
      <p:ext uri="{BB962C8B-B14F-4D97-AF65-F5344CB8AC3E}">
        <p14:creationId xmlns:p14="http://schemas.microsoft.com/office/powerpoint/2010/main" val="544219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3F30D838-D494-4A3E-B2FA-312B4C9B5C6D}" type="datetimeFigureOut">
              <a:rPr lang="pl-PL" smtClean="0"/>
              <a:t>12.05.2022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E7DA5B7-8759-40E5-8572-393C70DFD38D}" type="slidenum">
              <a:rPr lang="pl-PL" smtClean="0"/>
              <a:t>‹#›</a:t>
            </a:fld>
            <a:endParaRPr lang="pl-P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526419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3F30D838-D494-4A3E-B2FA-312B4C9B5C6D}" type="datetimeFigureOut">
              <a:rPr lang="pl-PL" smtClean="0"/>
              <a:t>12.05.2022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E7DA5B7-8759-40E5-8572-393C70DFD38D}" type="slidenum">
              <a:rPr lang="pl-PL" smtClean="0"/>
              <a:t>‹#›</a:t>
            </a:fld>
            <a:endParaRPr lang="pl-PL"/>
          </a:p>
        </p:txBody>
      </p:sp>
    </p:spTree>
    <p:extLst>
      <p:ext uri="{BB962C8B-B14F-4D97-AF65-F5344CB8AC3E}">
        <p14:creationId xmlns:p14="http://schemas.microsoft.com/office/powerpoint/2010/main" val="278231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3F30D838-D494-4A3E-B2FA-312B4C9B5C6D}" type="datetimeFigureOut">
              <a:rPr lang="pl-PL" smtClean="0"/>
              <a:t>12.05.2022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E7DA5B7-8759-40E5-8572-393C70DFD38D}" type="slidenum">
              <a:rPr lang="pl-PL" smtClean="0"/>
              <a:t>‹#›</a:t>
            </a:fld>
            <a:endParaRPr lang="pl-P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297395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3F30D838-D494-4A3E-B2FA-312B4C9B5C6D}" type="datetimeFigureOut">
              <a:rPr lang="pl-PL" smtClean="0"/>
              <a:t>12.05.2022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E7DA5B7-8759-40E5-8572-393C70DFD38D}" type="slidenum">
              <a:rPr lang="pl-PL" smtClean="0"/>
              <a:t>‹#›</a:t>
            </a:fld>
            <a:endParaRPr lang="pl-PL"/>
          </a:p>
        </p:txBody>
      </p:sp>
    </p:spTree>
    <p:extLst>
      <p:ext uri="{BB962C8B-B14F-4D97-AF65-F5344CB8AC3E}">
        <p14:creationId xmlns:p14="http://schemas.microsoft.com/office/powerpoint/2010/main" val="2059076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3F30D838-D494-4A3E-B2FA-312B4C9B5C6D}" type="datetimeFigureOut">
              <a:rPr lang="pl-PL" smtClean="0"/>
              <a:t>12.05.2022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E7DA5B7-8759-40E5-8572-393C70DFD38D}" type="slidenum">
              <a:rPr lang="pl-PL" smtClean="0"/>
              <a:t>‹#›</a:t>
            </a:fld>
            <a:endParaRPr lang="pl-PL"/>
          </a:p>
        </p:txBody>
      </p:sp>
    </p:spTree>
    <p:extLst>
      <p:ext uri="{BB962C8B-B14F-4D97-AF65-F5344CB8AC3E}">
        <p14:creationId xmlns:p14="http://schemas.microsoft.com/office/powerpoint/2010/main" val="10607984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3F30D838-D494-4A3E-B2FA-312B4C9B5C6D}" type="datetimeFigureOut">
              <a:rPr lang="pl-PL" smtClean="0"/>
              <a:t>12.05.2022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E7DA5B7-8759-40E5-8572-393C70DFD38D}" type="slidenum">
              <a:rPr lang="pl-PL" smtClean="0"/>
              <a:t>‹#›</a:t>
            </a:fld>
            <a:endParaRPr lang="pl-PL"/>
          </a:p>
        </p:txBody>
      </p:sp>
    </p:spTree>
    <p:extLst>
      <p:ext uri="{BB962C8B-B14F-4D97-AF65-F5344CB8AC3E}">
        <p14:creationId xmlns:p14="http://schemas.microsoft.com/office/powerpoint/2010/main" val="4055132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3F30D838-D494-4A3E-B2FA-312B4C9B5C6D}" type="datetimeFigureOut">
              <a:rPr lang="pl-PL" smtClean="0"/>
              <a:t>12.05.2022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E7DA5B7-8759-40E5-8572-393C70DFD38D}" type="slidenum">
              <a:rPr lang="pl-PL" smtClean="0"/>
              <a:t>‹#›</a:t>
            </a:fld>
            <a:endParaRPr lang="pl-PL"/>
          </a:p>
        </p:txBody>
      </p:sp>
    </p:spTree>
    <p:extLst>
      <p:ext uri="{BB962C8B-B14F-4D97-AF65-F5344CB8AC3E}">
        <p14:creationId xmlns:p14="http://schemas.microsoft.com/office/powerpoint/2010/main" val="3687031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3F30D838-D494-4A3E-B2FA-312B4C9B5C6D}" type="datetimeFigureOut">
              <a:rPr lang="pl-PL" smtClean="0"/>
              <a:t>12.05.2022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E7DA5B7-8759-40E5-8572-393C70DFD38D}" type="slidenum">
              <a:rPr lang="pl-PL" smtClean="0"/>
              <a:t>‹#›</a:t>
            </a:fld>
            <a:endParaRPr lang="pl-PL"/>
          </a:p>
        </p:txBody>
      </p:sp>
    </p:spTree>
    <p:extLst>
      <p:ext uri="{BB962C8B-B14F-4D97-AF65-F5344CB8AC3E}">
        <p14:creationId xmlns:p14="http://schemas.microsoft.com/office/powerpoint/2010/main" val="728044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3F30D838-D494-4A3E-B2FA-312B4C9B5C6D}" type="datetimeFigureOut">
              <a:rPr lang="pl-PL" smtClean="0"/>
              <a:t>12.05.2022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3E7DA5B7-8759-40E5-8572-393C70DFD38D}" type="slidenum">
              <a:rPr lang="pl-PL" smtClean="0"/>
              <a:t>‹#›</a:t>
            </a:fld>
            <a:endParaRPr lang="pl-PL"/>
          </a:p>
        </p:txBody>
      </p:sp>
    </p:spTree>
    <p:extLst>
      <p:ext uri="{BB962C8B-B14F-4D97-AF65-F5344CB8AC3E}">
        <p14:creationId xmlns:p14="http://schemas.microsoft.com/office/powerpoint/2010/main" val="2484825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3F30D838-D494-4A3E-B2FA-312B4C9B5C6D}" type="datetimeFigureOut">
              <a:rPr lang="pl-PL" smtClean="0"/>
              <a:t>12.05.2022</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3E7DA5B7-8759-40E5-8572-393C70DFD38D}" type="slidenum">
              <a:rPr lang="pl-PL" smtClean="0"/>
              <a:t>‹#›</a:t>
            </a:fld>
            <a:endParaRPr lang="pl-PL"/>
          </a:p>
        </p:txBody>
      </p:sp>
    </p:spTree>
    <p:extLst>
      <p:ext uri="{BB962C8B-B14F-4D97-AF65-F5344CB8AC3E}">
        <p14:creationId xmlns:p14="http://schemas.microsoft.com/office/powerpoint/2010/main" val="221445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3F30D838-D494-4A3E-B2FA-312B4C9B5C6D}" type="datetimeFigureOut">
              <a:rPr lang="pl-PL" smtClean="0"/>
              <a:t>12.05.2022</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3E7DA5B7-8759-40E5-8572-393C70DFD38D}" type="slidenum">
              <a:rPr lang="pl-PL" smtClean="0"/>
              <a:t>‹#›</a:t>
            </a:fld>
            <a:endParaRPr lang="pl-PL"/>
          </a:p>
        </p:txBody>
      </p:sp>
    </p:spTree>
    <p:extLst>
      <p:ext uri="{BB962C8B-B14F-4D97-AF65-F5344CB8AC3E}">
        <p14:creationId xmlns:p14="http://schemas.microsoft.com/office/powerpoint/2010/main" val="543010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30D838-D494-4A3E-B2FA-312B4C9B5C6D}" type="datetimeFigureOut">
              <a:rPr lang="pl-PL" smtClean="0"/>
              <a:t>12.05.2022</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3E7DA5B7-8759-40E5-8572-393C70DFD38D}" type="slidenum">
              <a:rPr lang="pl-PL" smtClean="0"/>
              <a:t>‹#›</a:t>
            </a:fld>
            <a:endParaRPr lang="pl-PL"/>
          </a:p>
        </p:txBody>
      </p:sp>
    </p:spTree>
    <p:extLst>
      <p:ext uri="{BB962C8B-B14F-4D97-AF65-F5344CB8AC3E}">
        <p14:creationId xmlns:p14="http://schemas.microsoft.com/office/powerpoint/2010/main" val="741527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3F30D838-D494-4A3E-B2FA-312B4C9B5C6D}" type="datetimeFigureOut">
              <a:rPr lang="pl-PL" smtClean="0"/>
              <a:t>12.05.2022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3E7DA5B7-8759-40E5-8572-393C70DFD38D}" type="slidenum">
              <a:rPr lang="pl-PL" smtClean="0"/>
              <a:t>‹#›</a:t>
            </a:fld>
            <a:endParaRPr lang="pl-PL"/>
          </a:p>
        </p:txBody>
      </p:sp>
    </p:spTree>
    <p:extLst>
      <p:ext uri="{BB962C8B-B14F-4D97-AF65-F5344CB8AC3E}">
        <p14:creationId xmlns:p14="http://schemas.microsoft.com/office/powerpoint/2010/main" val="2804608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3F30D838-D494-4A3E-B2FA-312B4C9B5C6D}" type="datetimeFigureOut">
              <a:rPr lang="pl-PL" smtClean="0"/>
              <a:t>12.05.2022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3E7DA5B7-8759-40E5-8572-393C70DFD38D}" type="slidenum">
              <a:rPr lang="pl-PL" smtClean="0"/>
              <a:t>‹#›</a:t>
            </a:fld>
            <a:endParaRPr lang="pl-PL"/>
          </a:p>
        </p:txBody>
      </p:sp>
    </p:spTree>
    <p:extLst>
      <p:ext uri="{BB962C8B-B14F-4D97-AF65-F5344CB8AC3E}">
        <p14:creationId xmlns:p14="http://schemas.microsoft.com/office/powerpoint/2010/main" val="2479342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F30D838-D494-4A3E-B2FA-312B4C9B5C6D}" type="datetimeFigureOut">
              <a:rPr lang="pl-PL" smtClean="0"/>
              <a:t>12.05.2022</a:t>
            </a:fld>
            <a:endParaRPr lang="pl-P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E7DA5B7-8759-40E5-8572-393C70DFD38D}" type="slidenum">
              <a:rPr lang="pl-PL" smtClean="0"/>
              <a:t>‹#›</a:t>
            </a:fld>
            <a:endParaRPr lang="pl-PL"/>
          </a:p>
        </p:txBody>
      </p:sp>
    </p:spTree>
    <p:extLst>
      <p:ext uri="{BB962C8B-B14F-4D97-AF65-F5344CB8AC3E}">
        <p14:creationId xmlns:p14="http://schemas.microsoft.com/office/powerpoint/2010/main" val="11504413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pracujezklasa.pl/" TargetMode="External"/><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8" name="Picture 4" descr="Jabłoń do ogrodu - jakie drzewa sprawdzą się najlepiej - Leroy Merlin">
            <a:extLst>
              <a:ext uri="{FF2B5EF4-FFF2-40B4-BE49-F238E27FC236}">
                <a16:creationId xmlns:a16="http://schemas.microsoft.com/office/drawing/2014/main" id="{DE0D35DB-4E65-8787-B13F-6BE6A72CB6F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30" r="11567"/>
          <a:stretch/>
        </p:blipFill>
        <p:spPr bwMode="auto">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a:noFill/>
          <a:extLst>
            <a:ext uri="{909E8E84-426E-40DD-AFC4-6F175D3DCCD1}">
              <a14:hiddenFill xmlns:a14="http://schemas.microsoft.com/office/drawing/2010/main">
                <a:solidFill>
                  <a:srgbClr val="FFFFFF"/>
                </a:solidFill>
              </a14:hiddenFill>
            </a:ext>
          </a:extLst>
        </p:spPr>
      </p:pic>
      <p:sp>
        <p:nvSpPr>
          <p:cNvPr id="4" name="Tytuł 3">
            <a:extLst>
              <a:ext uri="{FF2B5EF4-FFF2-40B4-BE49-F238E27FC236}">
                <a16:creationId xmlns:a16="http://schemas.microsoft.com/office/drawing/2014/main" id="{0F1A68FC-8FE4-6452-5137-05474892E497}"/>
              </a:ext>
            </a:extLst>
          </p:cNvPr>
          <p:cNvSpPr>
            <a:spLocks noGrp="1"/>
          </p:cNvSpPr>
          <p:nvPr>
            <p:ph type="title"/>
          </p:nvPr>
        </p:nvSpPr>
        <p:spPr>
          <a:xfrm>
            <a:off x="677333" y="609600"/>
            <a:ext cx="3851123" cy="1320800"/>
          </a:xfrm>
        </p:spPr>
        <p:txBody>
          <a:bodyPr vert="horz" lIns="91440" tIns="45720" rIns="91440" bIns="45720" rtlCol="0">
            <a:normAutofit fontScale="90000"/>
          </a:bodyPr>
          <a:lstStyle/>
          <a:p>
            <a:r>
              <a:rPr lang="en-US" dirty="0"/>
              <a:t>DOBRE SŁOWA</a:t>
            </a:r>
            <a:br>
              <a:rPr lang="pl-PL" dirty="0"/>
            </a:br>
            <a:r>
              <a:rPr lang="en-US" dirty="0">
                <a:solidFill>
                  <a:schemeClr val="accent2"/>
                </a:solidFill>
              </a:rPr>
              <a:t>dają dobre owoce</a:t>
            </a:r>
            <a:br>
              <a:rPr lang="pl-PL" dirty="0">
                <a:solidFill>
                  <a:schemeClr val="accent2"/>
                </a:solidFill>
              </a:rPr>
            </a:br>
            <a:endParaRPr lang="en-US" dirty="0"/>
          </a:p>
        </p:txBody>
      </p:sp>
      <p:sp>
        <p:nvSpPr>
          <p:cNvPr id="5" name="Symbol zastępczy zawartości 4">
            <a:extLst>
              <a:ext uri="{FF2B5EF4-FFF2-40B4-BE49-F238E27FC236}">
                <a16:creationId xmlns:a16="http://schemas.microsoft.com/office/drawing/2014/main" id="{7B2106E5-0EA3-4079-FA79-8352A69FFE54}"/>
              </a:ext>
            </a:extLst>
          </p:cNvPr>
          <p:cNvSpPr>
            <a:spLocks noGrp="1"/>
          </p:cNvSpPr>
          <p:nvPr>
            <p:ph idx="1"/>
          </p:nvPr>
        </p:nvSpPr>
        <p:spPr>
          <a:xfrm>
            <a:off x="713846" y="1741026"/>
            <a:ext cx="3851122" cy="3880773"/>
          </a:xfrm>
        </p:spPr>
        <p:txBody>
          <a:bodyPr vert="horz" lIns="91440" tIns="45720" rIns="91440" bIns="45720" rtlCol="0">
            <a:normAutofit/>
          </a:bodyPr>
          <a:lstStyle/>
          <a:p>
            <a:pPr marL="0" indent="0">
              <a:buNone/>
            </a:pPr>
            <a:endParaRPr lang="pl-PL" sz="2800" dirty="0">
              <a:solidFill>
                <a:schemeClr val="accent2"/>
              </a:solidFill>
            </a:endParaRPr>
          </a:p>
          <a:p>
            <a:pPr marL="0" indent="0">
              <a:buNone/>
            </a:pPr>
            <a:endParaRPr lang="pl-PL" sz="2800" dirty="0">
              <a:solidFill>
                <a:schemeClr val="accent2"/>
              </a:solidFill>
            </a:endParaRPr>
          </a:p>
          <a:p>
            <a:pPr marL="0" indent="0">
              <a:buNone/>
            </a:pPr>
            <a:r>
              <a:rPr lang="pl-PL" sz="2000" dirty="0">
                <a:solidFill>
                  <a:schemeClr val="accent2">
                    <a:lumMod val="75000"/>
                  </a:schemeClr>
                </a:solidFill>
              </a:rPr>
              <a:t>Motywowanie uczniów do pracy i nauki</a:t>
            </a:r>
            <a:endParaRPr lang="en-US" sz="2000" dirty="0">
              <a:solidFill>
                <a:schemeClr val="accent2">
                  <a:lumMod val="75000"/>
                </a:schemeClr>
              </a:solidFill>
            </a:endParaRPr>
          </a:p>
        </p:txBody>
      </p:sp>
      <p:cxnSp>
        <p:nvCxnSpPr>
          <p:cNvPr id="73" name="Straight Connector 72">
            <a:extLst>
              <a:ext uri="{FF2B5EF4-FFF2-40B4-BE49-F238E27FC236}">
                <a16:creationId xmlns:a16="http://schemas.microsoft.com/office/drawing/2014/main" id="{64FA5DFF-7FE6-4855-84E6-DFA78EE978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5" name="Straight Connector 74">
            <a:extLst>
              <a:ext uri="{FF2B5EF4-FFF2-40B4-BE49-F238E27FC236}">
                <a16:creationId xmlns:a16="http://schemas.microsoft.com/office/drawing/2014/main" id="{2AFD8CBA-54A3-4363-991B-B9C631BBFA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7" name="Rectangle 23">
            <a:extLst>
              <a:ext uri="{FF2B5EF4-FFF2-40B4-BE49-F238E27FC236}">
                <a16:creationId xmlns:a16="http://schemas.microsoft.com/office/drawing/2014/main" id="{3F088236-D655-4F88-B238-E1676235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5">
            <a:extLst>
              <a:ext uri="{FF2B5EF4-FFF2-40B4-BE49-F238E27FC236}">
                <a16:creationId xmlns:a16="http://schemas.microsoft.com/office/drawing/2014/main" id="{3DAC0C92-199E-475C-9390-119A9B02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Isosceles Triangle 24">
            <a:extLst>
              <a:ext uri="{FF2B5EF4-FFF2-40B4-BE49-F238E27FC236}">
                <a16:creationId xmlns:a16="http://schemas.microsoft.com/office/drawing/2014/main" id="{C4CFB339-0ED8-4FE2-9EF1-6D1375B8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83" name="Rectangle 27">
            <a:extLst>
              <a:ext uri="{FF2B5EF4-FFF2-40B4-BE49-F238E27FC236}">
                <a16:creationId xmlns:a16="http://schemas.microsoft.com/office/drawing/2014/main" id="{31896C80-2069-4431-9C19-83B9137344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85" name="Rectangle 28">
            <a:extLst>
              <a:ext uri="{FF2B5EF4-FFF2-40B4-BE49-F238E27FC236}">
                <a16:creationId xmlns:a16="http://schemas.microsoft.com/office/drawing/2014/main" id="{BF120A21-0841-4823-B0C4-28AEBCEF9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7" name="Rectangle 29">
            <a:extLst>
              <a:ext uri="{FF2B5EF4-FFF2-40B4-BE49-F238E27FC236}">
                <a16:creationId xmlns:a16="http://schemas.microsoft.com/office/drawing/2014/main" id="{DBB05BAE-BBD3-4289-899F-A6851503C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9" name="Isosceles Triangle 29">
            <a:extLst>
              <a:ext uri="{FF2B5EF4-FFF2-40B4-BE49-F238E27FC236}">
                <a16:creationId xmlns:a16="http://schemas.microsoft.com/office/drawing/2014/main" id="{9874D11C-36F5-4BBE-A490-019A54E95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852116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7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0C61F2BC-1F67-8BAA-B55A-4485AF4DCBBA}"/>
              </a:ext>
            </a:extLst>
          </p:cNvPr>
          <p:cNvSpPr>
            <a:spLocks noGrp="1"/>
          </p:cNvSpPr>
          <p:nvPr>
            <p:ph type="title"/>
          </p:nvPr>
        </p:nvSpPr>
        <p:spPr>
          <a:xfrm>
            <a:off x="677334" y="609600"/>
            <a:ext cx="8596668" cy="2819400"/>
          </a:xfrm>
        </p:spPr>
        <p:txBody>
          <a:bodyPr>
            <a:normAutofit fontScale="90000"/>
          </a:bodyPr>
          <a:lstStyle/>
          <a:p>
            <a:br>
              <a:rPr lang="pl-PL" dirty="0"/>
            </a:br>
            <a:br>
              <a:rPr lang="pl-PL" dirty="0"/>
            </a:br>
            <a:br>
              <a:rPr lang="pl-PL" dirty="0"/>
            </a:br>
            <a:r>
              <a:rPr lang="pl-PL" dirty="0">
                <a:solidFill>
                  <a:schemeClr val="accent2">
                    <a:lumMod val="75000"/>
                  </a:schemeClr>
                </a:solidFill>
              </a:rPr>
              <a:t>Informacje zwrotne na temat postępów                   w nauce i możliwości uczniów są dla nich szansą na rozwój i sukces. Ważne jest, w jaki sposób nauczyciele postrzegają możliwości uczniów.</a:t>
            </a:r>
          </a:p>
        </p:txBody>
      </p:sp>
    </p:spTree>
    <p:extLst>
      <p:ext uri="{BB962C8B-B14F-4D97-AF65-F5344CB8AC3E}">
        <p14:creationId xmlns:p14="http://schemas.microsoft.com/office/powerpoint/2010/main" val="2247593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EFC05AE3-543E-4058-EFA2-207D2EE61E47}"/>
              </a:ext>
            </a:extLst>
          </p:cNvPr>
          <p:cNvSpPr>
            <a:spLocks noGrp="1"/>
          </p:cNvSpPr>
          <p:nvPr>
            <p:ph type="title"/>
          </p:nvPr>
        </p:nvSpPr>
        <p:spPr/>
        <p:txBody>
          <a:bodyPr/>
          <a:lstStyle/>
          <a:p>
            <a:r>
              <a:rPr lang="pl-PL" dirty="0"/>
              <a:t>Zadanie</a:t>
            </a:r>
          </a:p>
        </p:txBody>
      </p:sp>
      <p:sp>
        <p:nvSpPr>
          <p:cNvPr id="4" name="Symbol zastępczy zawartości 3">
            <a:extLst>
              <a:ext uri="{FF2B5EF4-FFF2-40B4-BE49-F238E27FC236}">
                <a16:creationId xmlns:a16="http://schemas.microsoft.com/office/drawing/2014/main" id="{D925718F-58BA-0490-3F3E-5C905B630A99}"/>
              </a:ext>
            </a:extLst>
          </p:cNvPr>
          <p:cNvSpPr>
            <a:spLocks noGrp="1"/>
          </p:cNvSpPr>
          <p:nvPr>
            <p:ph idx="1"/>
          </p:nvPr>
        </p:nvSpPr>
        <p:spPr>
          <a:xfrm>
            <a:off x="677334" y="1411549"/>
            <a:ext cx="8596668" cy="4629813"/>
          </a:xfrm>
        </p:spPr>
        <p:txBody>
          <a:bodyPr>
            <a:normAutofit/>
          </a:bodyPr>
          <a:lstStyle/>
          <a:p>
            <a:pPr marL="0" indent="0">
              <a:buNone/>
            </a:pPr>
            <a:r>
              <a:rPr lang="pl-PL" sz="2800" dirty="0">
                <a:solidFill>
                  <a:schemeClr val="accent2"/>
                </a:solidFill>
              </a:rPr>
              <a:t>Weź do ręki ostatnie sprawdziany. Wybierz te z najniższymi ocenami. Spróbuj napisać informacje dla uczniów, wykorzystując wyżej zamieszczone wskazówki.</a:t>
            </a:r>
          </a:p>
          <a:p>
            <a:pPr marL="0" indent="0">
              <a:buNone/>
            </a:pPr>
            <a:endParaRPr lang="pl-PL" sz="2800" dirty="0">
              <a:solidFill>
                <a:schemeClr val="accent2"/>
              </a:solidFill>
            </a:endParaRPr>
          </a:p>
          <a:p>
            <a:pPr marL="0" indent="0">
              <a:buNone/>
            </a:pPr>
            <a:r>
              <a:rPr lang="pl-PL" sz="2800" dirty="0">
                <a:solidFill>
                  <a:schemeClr val="accent2"/>
                </a:solidFill>
              </a:rPr>
              <a:t> </a:t>
            </a:r>
            <a:r>
              <a:rPr lang="pl-PL" sz="2800" b="1" dirty="0">
                <a:solidFill>
                  <a:schemeClr val="accent2"/>
                </a:solidFill>
              </a:rPr>
              <a:t>Zastanów się, jak zareagowaliby uczniowie na takie informacje. Czy wydają ci się one dla nich ważne? Czy mogą przydać się tobie w pracy z tymi uczniami?</a:t>
            </a:r>
          </a:p>
        </p:txBody>
      </p:sp>
    </p:spTree>
    <p:extLst>
      <p:ext uri="{BB962C8B-B14F-4D97-AF65-F5344CB8AC3E}">
        <p14:creationId xmlns:p14="http://schemas.microsoft.com/office/powerpoint/2010/main" val="1631139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3AC2844-EB7B-37C1-D39D-0546DAE9AE2B}"/>
              </a:ext>
            </a:extLst>
          </p:cNvPr>
          <p:cNvSpPr>
            <a:spLocks noGrp="1"/>
          </p:cNvSpPr>
          <p:nvPr>
            <p:ph type="title"/>
          </p:nvPr>
        </p:nvSpPr>
        <p:spPr/>
        <p:txBody>
          <a:bodyPr>
            <a:normAutofit fontScale="90000"/>
          </a:bodyPr>
          <a:lstStyle/>
          <a:p>
            <a:r>
              <a:rPr lang="pl-PL" sz="3200" dirty="0"/>
              <a:t>Jak krytykować, by nie zniechęcać – „kanapka” na trudne chwile</a:t>
            </a:r>
            <a:br>
              <a:rPr lang="pl-PL" sz="3200" dirty="0"/>
            </a:br>
            <a:endParaRPr lang="pl-PL" sz="3200" dirty="0"/>
          </a:p>
        </p:txBody>
      </p:sp>
      <p:sp>
        <p:nvSpPr>
          <p:cNvPr id="9" name="Symbol zastępczy zawartości 8">
            <a:extLst>
              <a:ext uri="{FF2B5EF4-FFF2-40B4-BE49-F238E27FC236}">
                <a16:creationId xmlns:a16="http://schemas.microsoft.com/office/drawing/2014/main" id="{79F42181-AF5B-8537-FDBA-E7A6BB27D3F0}"/>
              </a:ext>
            </a:extLst>
          </p:cNvPr>
          <p:cNvSpPr>
            <a:spLocks noGrp="1"/>
          </p:cNvSpPr>
          <p:nvPr>
            <p:ph idx="1"/>
          </p:nvPr>
        </p:nvSpPr>
        <p:spPr/>
        <p:txBody>
          <a:bodyPr/>
          <a:lstStyle/>
          <a:p>
            <a:pPr marL="0" indent="0" algn="ctr">
              <a:buNone/>
            </a:pPr>
            <a:r>
              <a:rPr lang="pl-PL" b="1" dirty="0"/>
              <a:t>Jak właściwie przekazać informacje o porażce ucznia:</a:t>
            </a:r>
          </a:p>
          <a:p>
            <a:pPr marL="0" indent="0" algn="ctr">
              <a:buNone/>
            </a:pPr>
            <a:r>
              <a:rPr lang="pl-PL" b="1" i="1" dirty="0">
                <a:solidFill>
                  <a:srgbClr val="FF0000"/>
                </a:solidFill>
              </a:rPr>
              <a:t>Jaś bardzo słabo napisał egzamin próbny</a:t>
            </a:r>
          </a:p>
          <a:p>
            <a:pPr marL="0" indent="0" algn="ctr">
              <a:buNone/>
            </a:pPr>
            <a:r>
              <a:rPr lang="pl-PL" dirty="0">
                <a:solidFill>
                  <a:schemeClr val="tx1"/>
                </a:solidFill>
              </a:rPr>
              <a:t>Informacja – „kanapka”</a:t>
            </a:r>
          </a:p>
        </p:txBody>
      </p:sp>
      <p:sp>
        <p:nvSpPr>
          <p:cNvPr id="5" name="Prostokąt 4">
            <a:extLst>
              <a:ext uri="{FF2B5EF4-FFF2-40B4-BE49-F238E27FC236}">
                <a16:creationId xmlns:a16="http://schemas.microsoft.com/office/drawing/2014/main" id="{6AD326BA-C3E5-64AD-DC2F-3DABFD83B568}"/>
              </a:ext>
            </a:extLst>
          </p:cNvPr>
          <p:cNvSpPr/>
          <p:nvPr/>
        </p:nvSpPr>
        <p:spPr>
          <a:xfrm>
            <a:off x="1012054" y="3338004"/>
            <a:ext cx="7714696" cy="994298"/>
          </a:xfrm>
          <a:prstGeom prst="rect">
            <a:avLst/>
          </a:prstGeom>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ln w="22225">
                  <a:solidFill>
                    <a:schemeClr val="accent2"/>
                  </a:solidFill>
                  <a:prstDash val="solid"/>
                </a:ln>
                <a:solidFill>
                  <a:schemeClr val="accent2">
                    <a:lumMod val="40000"/>
                    <a:lumOff val="60000"/>
                  </a:schemeClr>
                </a:solidFill>
              </a:rPr>
              <a:t>Jaś dosyć dobrze do tej pory radził sobie z zadaniami </a:t>
            </a:r>
          </a:p>
        </p:txBody>
      </p:sp>
      <p:sp>
        <p:nvSpPr>
          <p:cNvPr id="6" name="Owal 5">
            <a:extLst>
              <a:ext uri="{FF2B5EF4-FFF2-40B4-BE49-F238E27FC236}">
                <a16:creationId xmlns:a16="http://schemas.microsoft.com/office/drawing/2014/main" id="{AA0165BB-A82F-7CE5-F958-4DB74CB53A77}"/>
              </a:ext>
            </a:extLst>
          </p:cNvPr>
          <p:cNvSpPr/>
          <p:nvPr/>
        </p:nvSpPr>
        <p:spPr>
          <a:xfrm>
            <a:off x="843379" y="4332302"/>
            <a:ext cx="7883371" cy="1198485"/>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ln w="22225">
                  <a:solidFill>
                    <a:schemeClr val="accent2"/>
                  </a:solidFill>
                  <a:prstDash val="solid"/>
                </a:ln>
                <a:solidFill>
                  <a:schemeClr val="accent2">
                    <a:lumMod val="40000"/>
                    <a:lumOff val="60000"/>
                  </a:schemeClr>
                </a:solidFill>
              </a:rPr>
              <a:t>Ale w sytuacji egzaminu – być może z powodu stresu, być może z powodu braku czasu – nie dał sobie rady</a:t>
            </a:r>
          </a:p>
        </p:txBody>
      </p:sp>
      <p:sp>
        <p:nvSpPr>
          <p:cNvPr id="8" name="Prostokąt 7">
            <a:extLst>
              <a:ext uri="{FF2B5EF4-FFF2-40B4-BE49-F238E27FC236}">
                <a16:creationId xmlns:a16="http://schemas.microsoft.com/office/drawing/2014/main" id="{CB686483-EE5B-B8BF-DFFD-CCDEDE098BD7}"/>
              </a:ext>
            </a:extLst>
          </p:cNvPr>
          <p:cNvSpPr/>
          <p:nvPr/>
        </p:nvSpPr>
        <p:spPr>
          <a:xfrm>
            <a:off x="1012054" y="5530787"/>
            <a:ext cx="7714696" cy="896645"/>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ln w="22225">
                  <a:solidFill>
                    <a:schemeClr val="accent2"/>
                  </a:solidFill>
                  <a:prstDash val="solid"/>
                </a:ln>
                <a:solidFill>
                  <a:schemeClr val="accent2">
                    <a:lumMod val="40000"/>
                    <a:lumOff val="60000"/>
                  </a:schemeClr>
                </a:solidFill>
              </a:rPr>
              <a:t>Jest jeszcze trochę czasu, trzeba popracować nad lepszym przygotowaniem do egzaminu</a:t>
            </a:r>
          </a:p>
        </p:txBody>
      </p:sp>
    </p:spTree>
    <p:extLst>
      <p:ext uri="{BB962C8B-B14F-4D97-AF65-F5344CB8AC3E}">
        <p14:creationId xmlns:p14="http://schemas.microsoft.com/office/powerpoint/2010/main" val="42423950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0AE63CC-CF96-4840-F89C-C816C2B05210}"/>
              </a:ext>
            </a:extLst>
          </p:cNvPr>
          <p:cNvSpPr>
            <a:spLocks noGrp="1"/>
          </p:cNvSpPr>
          <p:nvPr>
            <p:ph type="title"/>
          </p:nvPr>
        </p:nvSpPr>
        <p:spPr>
          <a:xfrm>
            <a:off x="677334" y="609600"/>
            <a:ext cx="8596668" cy="1059402"/>
          </a:xfrm>
        </p:spPr>
        <p:txBody>
          <a:bodyPr>
            <a:normAutofit/>
          </a:bodyPr>
          <a:lstStyle/>
          <a:p>
            <a:r>
              <a:rPr lang="pl-PL" sz="3200" dirty="0"/>
              <a:t>Siła pochwał – drobne, ale skuteczne</a:t>
            </a:r>
          </a:p>
        </p:txBody>
      </p:sp>
      <p:sp>
        <p:nvSpPr>
          <p:cNvPr id="3" name="Symbol zastępczy zawartości 2">
            <a:extLst>
              <a:ext uri="{FF2B5EF4-FFF2-40B4-BE49-F238E27FC236}">
                <a16:creationId xmlns:a16="http://schemas.microsoft.com/office/drawing/2014/main" id="{AEAE085F-CB04-FDC7-92F6-47260E9AED94}"/>
              </a:ext>
            </a:extLst>
          </p:cNvPr>
          <p:cNvSpPr>
            <a:spLocks noGrp="1"/>
          </p:cNvSpPr>
          <p:nvPr>
            <p:ph idx="1"/>
          </p:nvPr>
        </p:nvSpPr>
        <p:spPr>
          <a:xfrm>
            <a:off x="677334" y="1384917"/>
            <a:ext cx="8596668" cy="4656445"/>
          </a:xfrm>
        </p:spPr>
        <p:txBody>
          <a:bodyPr>
            <a:normAutofit/>
          </a:bodyPr>
          <a:lstStyle/>
          <a:p>
            <a:pPr marL="0" indent="0">
              <a:buNone/>
            </a:pPr>
            <a:endParaRPr lang="pl-PL" sz="3200" dirty="0">
              <a:solidFill>
                <a:schemeClr val="accent2"/>
              </a:solidFill>
            </a:endParaRPr>
          </a:p>
          <a:p>
            <a:pPr marL="0" indent="0">
              <a:buNone/>
            </a:pPr>
            <a:endParaRPr lang="pl-PL" sz="3200" dirty="0">
              <a:solidFill>
                <a:schemeClr val="accent2"/>
              </a:solidFill>
            </a:endParaRPr>
          </a:p>
          <a:p>
            <a:pPr marL="0" indent="0">
              <a:buNone/>
            </a:pPr>
            <a:r>
              <a:rPr lang="pl-PL" sz="3200" dirty="0">
                <a:solidFill>
                  <a:schemeClr val="accent2"/>
                </a:solidFill>
              </a:rPr>
              <a:t>Ogromną rolę w budowaniu wysokiej samooceny, podnoszeniu wiary we własne możliwości i poziomu motywacji odgrywają pochwały. Dają poczucie mocy i bezpieczeństwa.</a:t>
            </a:r>
          </a:p>
          <a:p>
            <a:pPr marL="0" indent="0">
              <a:buNone/>
            </a:pPr>
            <a:endParaRPr lang="pl-PL" sz="2400" dirty="0">
              <a:solidFill>
                <a:schemeClr val="accent2"/>
              </a:solidFill>
            </a:endParaRPr>
          </a:p>
        </p:txBody>
      </p:sp>
    </p:spTree>
    <p:extLst>
      <p:ext uri="{BB962C8B-B14F-4D97-AF65-F5344CB8AC3E}">
        <p14:creationId xmlns:p14="http://schemas.microsoft.com/office/powerpoint/2010/main" val="1998266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6119CE9B-FDB2-6619-CC12-776DEBEC6C4D}"/>
              </a:ext>
            </a:extLst>
          </p:cNvPr>
          <p:cNvSpPr>
            <a:spLocks noGrp="1"/>
          </p:cNvSpPr>
          <p:nvPr>
            <p:ph type="title"/>
          </p:nvPr>
        </p:nvSpPr>
        <p:spPr/>
        <p:txBody>
          <a:bodyPr>
            <a:normAutofit fontScale="90000"/>
          </a:bodyPr>
          <a:lstStyle/>
          <a:p>
            <a:pPr marL="342900" indent="-342900">
              <a:buFont typeface="Arial" panose="020B0604020202020204" pitchFamily="34" charset="0"/>
              <a:buChar char="•"/>
            </a:pPr>
            <a:r>
              <a:rPr lang="pl-PL" sz="2400" dirty="0">
                <a:solidFill>
                  <a:schemeClr val="accent2"/>
                </a:solidFill>
              </a:rPr>
              <a:t>Chwalić trzeba każdą małą zmianę zachowania w pożądanym kierunku, tylko wtedy jest szansa na trwałą zmianę.</a:t>
            </a:r>
            <a:br>
              <a:rPr lang="pl-PL" sz="2400" dirty="0">
                <a:solidFill>
                  <a:schemeClr val="accent2"/>
                </a:solidFill>
              </a:rPr>
            </a:br>
            <a:endParaRPr lang="pl-PL" sz="2400" dirty="0">
              <a:solidFill>
                <a:schemeClr val="accent2"/>
              </a:solidFill>
            </a:endParaRPr>
          </a:p>
        </p:txBody>
      </p:sp>
      <p:sp>
        <p:nvSpPr>
          <p:cNvPr id="8" name="Symbol zastępczy zawartości 7">
            <a:extLst>
              <a:ext uri="{FF2B5EF4-FFF2-40B4-BE49-F238E27FC236}">
                <a16:creationId xmlns:a16="http://schemas.microsoft.com/office/drawing/2014/main" id="{B72B2743-BAEC-37DE-AFC7-C78B2ECD7AB1}"/>
              </a:ext>
            </a:extLst>
          </p:cNvPr>
          <p:cNvSpPr>
            <a:spLocks noGrp="1"/>
          </p:cNvSpPr>
          <p:nvPr>
            <p:ph idx="1"/>
          </p:nvPr>
        </p:nvSpPr>
        <p:spPr>
          <a:xfrm>
            <a:off x="677334" y="1864311"/>
            <a:ext cx="8596668" cy="4177051"/>
          </a:xfrm>
        </p:spPr>
        <p:txBody>
          <a:bodyPr>
            <a:normAutofit lnSpcReduction="10000"/>
          </a:bodyPr>
          <a:lstStyle/>
          <a:p>
            <a:pPr>
              <a:buFont typeface="Arial" panose="020B0604020202020204" pitchFamily="34" charset="0"/>
              <a:buChar char="•"/>
            </a:pPr>
            <a:r>
              <a:rPr lang="pl-PL" sz="2200" dirty="0">
                <a:solidFill>
                  <a:schemeClr val="accent2"/>
                </a:solidFill>
              </a:rPr>
              <a:t>Na pochwałę zasługuje także przerwanie negatywnego zachowania.</a:t>
            </a:r>
          </a:p>
          <a:p>
            <a:pPr>
              <a:buFont typeface="Arial" panose="020B0604020202020204" pitchFamily="34" charset="0"/>
              <a:buChar char="•"/>
            </a:pPr>
            <a:endParaRPr lang="pl-PL" sz="2200" dirty="0">
              <a:solidFill>
                <a:schemeClr val="accent2"/>
              </a:solidFill>
            </a:endParaRPr>
          </a:p>
          <a:p>
            <a:pPr>
              <a:buFont typeface="Arial" panose="020B0604020202020204" pitchFamily="34" charset="0"/>
              <a:buChar char="•"/>
            </a:pPr>
            <a:r>
              <a:rPr lang="pl-PL" sz="2200" dirty="0">
                <a:solidFill>
                  <a:schemeClr val="accent2"/>
                </a:solidFill>
              </a:rPr>
              <a:t>Pochwała powinna zawierać konkretny opis zachowania lub pracy zasługujących na docenienie</a:t>
            </a:r>
          </a:p>
          <a:p>
            <a:pPr marL="0" indent="0">
              <a:buNone/>
            </a:pPr>
            <a:endParaRPr lang="pl-PL" sz="2200" dirty="0">
              <a:solidFill>
                <a:schemeClr val="accent2"/>
              </a:solidFill>
            </a:endParaRPr>
          </a:p>
          <a:p>
            <a:pPr>
              <a:buFont typeface="Arial" panose="020B0604020202020204" pitchFamily="34" charset="0"/>
              <a:buChar char="•"/>
            </a:pPr>
            <a:r>
              <a:rPr lang="pl-PL" sz="2200" dirty="0">
                <a:solidFill>
                  <a:schemeClr val="accent2"/>
                </a:solidFill>
              </a:rPr>
              <a:t>Pochwała powinna zawierać również opis emocji, jakie związane są z efektami pracy</a:t>
            </a:r>
          </a:p>
          <a:p>
            <a:pPr marL="0" indent="0">
              <a:buNone/>
            </a:pPr>
            <a:endParaRPr lang="pl-PL" sz="2200" dirty="0">
              <a:solidFill>
                <a:schemeClr val="accent2"/>
              </a:solidFill>
            </a:endParaRPr>
          </a:p>
          <a:p>
            <a:pPr>
              <a:buFont typeface="Arial" panose="020B0604020202020204" pitchFamily="34" charset="0"/>
              <a:buChar char="•"/>
            </a:pPr>
            <a:r>
              <a:rPr lang="pl-PL" sz="2200" dirty="0">
                <a:solidFill>
                  <a:schemeClr val="accent2"/>
                </a:solidFill>
              </a:rPr>
              <a:t>Ważne jest też krótkie podsumowanie tego, co zasługuje na pochwałę.</a:t>
            </a:r>
          </a:p>
        </p:txBody>
      </p:sp>
    </p:spTree>
    <p:extLst>
      <p:ext uri="{BB962C8B-B14F-4D97-AF65-F5344CB8AC3E}">
        <p14:creationId xmlns:p14="http://schemas.microsoft.com/office/powerpoint/2010/main" val="2296285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1D475AE-2CD4-67FA-A7AD-0776A503430D}"/>
              </a:ext>
            </a:extLst>
          </p:cNvPr>
          <p:cNvSpPr>
            <a:spLocks noGrp="1"/>
          </p:cNvSpPr>
          <p:nvPr>
            <p:ph type="title"/>
          </p:nvPr>
        </p:nvSpPr>
        <p:spPr/>
        <p:txBody>
          <a:bodyPr/>
          <a:lstStyle/>
          <a:p>
            <a:r>
              <a:rPr lang="pl-PL" dirty="0"/>
              <a:t>Zadanie</a:t>
            </a:r>
          </a:p>
        </p:txBody>
      </p:sp>
      <p:sp>
        <p:nvSpPr>
          <p:cNvPr id="3" name="Symbol zastępczy zawartości 2">
            <a:extLst>
              <a:ext uri="{FF2B5EF4-FFF2-40B4-BE49-F238E27FC236}">
                <a16:creationId xmlns:a16="http://schemas.microsoft.com/office/drawing/2014/main" id="{CB10BBC2-CAC8-71B1-6874-3F3E4AEA1299}"/>
              </a:ext>
            </a:extLst>
          </p:cNvPr>
          <p:cNvSpPr>
            <a:spLocks noGrp="1"/>
          </p:cNvSpPr>
          <p:nvPr>
            <p:ph idx="1"/>
          </p:nvPr>
        </p:nvSpPr>
        <p:spPr>
          <a:xfrm>
            <a:off x="677334" y="1930401"/>
            <a:ext cx="8596668" cy="4110962"/>
          </a:xfrm>
        </p:spPr>
        <p:txBody>
          <a:bodyPr>
            <a:normAutofit/>
          </a:bodyPr>
          <a:lstStyle/>
          <a:p>
            <a:pPr marL="0" indent="0">
              <a:buNone/>
            </a:pPr>
            <a:r>
              <a:rPr lang="pl-PL" sz="2800" dirty="0">
                <a:solidFill>
                  <a:schemeClr val="accent2">
                    <a:lumMod val="75000"/>
                  </a:schemeClr>
                </a:solidFill>
              </a:rPr>
              <a:t>Pochwal siebie za przeprowadzoną lekcję. Znajdź trzy elementy, które zasługują na pochwałę. Unikaj słówka „ale”, opisuj konkretne elementy pracy, nazwij emocje, jakie odczuwasz w związku z tym, co udało ci się zrobić. </a:t>
            </a:r>
          </a:p>
        </p:txBody>
      </p:sp>
    </p:spTree>
    <p:extLst>
      <p:ext uri="{BB962C8B-B14F-4D97-AF65-F5344CB8AC3E}">
        <p14:creationId xmlns:p14="http://schemas.microsoft.com/office/powerpoint/2010/main" val="1993118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0C15A82-10CB-F714-C9EB-0CEB489C49DC}"/>
              </a:ext>
            </a:extLst>
          </p:cNvPr>
          <p:cNvSpPr>
            <a:spLocks noGrp="1"/>
          </p:cNvSpPr>
          <p:nvPr>
            <p:ph type="title"/>
          </p:nvPr>
        </p:nvSpPr>
        <p:spPr/>
        <p:txBody>
          <a:bodyPr/>
          <a:lstStyle/>
          <a:p>
            <a:r>
              <a:rPr lang="pl-PL" dirty="0"/>
              <a:t>Podsumowanie</a:t>
            </a:r>
          </a:p>
        </p:txBody>
      </p:sp>
      <p:sp>
        <p:nvSpPr>
          <p:cNvPr id="3" name="Symbol zastępczy zawartości 2">
            <a:extLst>
              <a:ext uri="{FF2B5EF4-FFF2-40B4-BE49-F238E27FC236}">
                <a16:creationId xmlns:a16="http://schemas.microsoft.com/office/drawing/2014/main" id="{CD34FB52-926D-900A-E4C3-9E9335C378B3}"/>
              </a:ext>
            </a:extLst>
          </p:cNvPr>
          <p:cNvSpPr>
            <a:spLocks noGrp="1"/>
          </p:cNvSpPr>
          <p:nvPr>
            <p:ph idx="1"/>
          </p:nvPr>
        </p:nvSpPr>
        <p:spPr>
          <a:xfrm>
            <a:off x="677334" y="1398955"/>
            <a:ext cx="8596668" cy="4642408"/>
          </a:xfrm>
        </p:spPr>
        <p:txBody>
          <a:bodyPr>
            <a:normAutofit/>
          </a:bodyPr>
          <a:lstStyle/>
          <a:p>
            <a:pPr marL="0" indent="0" algn="ctr">
              <a:buNone/>
            </a:pPr>
            <a:endParaRPr lang="pl-PL" sz="2400" dirty="0">
              <a:solidFill>
                <a:schemeClr val="accent2">
                  <a:lumMod val="75000"/>
                </a:schemeClr>
              </a:solidFill>
            </a:endParaRPr>
          </a:p>
          <a:p>
            <a:pPr marL="0" indent="0" algn="ctr">
              <a:buNone/>
            </a:pPr>
            <a:endParaRPr lang="pl-PL" sz="2400" dirty="0">
              <a:solidFill>
                <a:schemeClr val="accent2">
                  <a:lumMod val="75000"/>
                </a:schemeClr>
              </a:solidFill>
            </a:endParaRPr>
          </a:p>
          <a:p>
            <a:pPr marL="0" indent="0" algn="ctr">
              <a:buNone/>
            </a:pPr>
            <a:r>
              <a:rPr lang="pl-PL" sz="2400" dirty="0">
                <a:solidFill>
                  <a:schemeClr val="accent2">
                    <a:lumMod val="75000"/>
                  </a:schemeClr>
                </a:solidFill>
              </a:rPr>
              <a:t>Motywowanie uczniów do pracy i nauki to trudne zadanie. Jak nakłonić do wysiłku tych, którzy ciągle doświadczają porażki? Jak podtrzymać motywację do nauki uczniów zdolnych, przygotowujących się do konkursów? Jest kilka zasad, których stosowanie zwiększa prawdopodobieństwo sukcesu</a:t>
            </a:r>
          </a:p>
        </p:txBody>
      </p:sp>
    </p:spTree>
    <p:extLst>
      <p:ext uri="{BB962C8B-B14F-4D97-AF65-F5344CB8AC3E}">
        <p14:creationId xmlns:p14="http://schemas.microsoft.com/office/powerpoint/2010/main" val="34692346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C28962-68A9-99FE-0954-4BB365B767D4}"/>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FEA5BBEC-B624-1CCD-852E-D106284ADEB9}"/>
              </a:ext>
            </a:extLst>
          </p:cNvPr>
          <p:cNvSpPr>
            <a:spLocks noGrp="1"/>
          </p:cNvSpPr>
          <p:nvPr>
            <p:ph idx="1"/>
          </p:nvPr>
        </p:nvSpPr>
        <p:spPr>
          <a:xfrm>
            <a:off x="677334" y="1164493"/>
            <a:ext cx="8596668" cy="4876870"/>
          </a:xfrm>
        </p:spPr>
        <p:txBody>
          <a:bodyPr>
            <a:normAutofit lnSpcReduction="10000"/>
          </a:bodyPr>
          <a:lstStyle/>
          <a:p>
            <a:pPr>
              <a:buFont typeface="Arial" panose="020B0604020202020204" pitchFamily="34" charset="0"/>
              <a:buChar char="•"/>
            </a:pPr>
            <a:r>
              <a:rPr lang="pl-PL" dirty="0">
                <a:solidFill>
                  <a:schemeClr val="accent2">
                    <a:lumMod val="75000"/>
                  </a:schemeClr>
                </a:solidFill>
              </a:rPr>
              <a:t>Staraj się dostrzec w każdym uczniu potencjał, jego mocną stronę, która może być podstawą budowania wiary w siebie. </a:t>
            </a:r>
          </a:p>
          <a:p>
            <a:pPr>
              <a:buFont typeface="Arial" panose="020B0604020202020204" pitchFamily="34" charset="0"/>
              <a:buChar char="•"/>
            </a:pPr>
            <a:r>
              <a:rPr lang="pl-PL" dirty="0">
                <a:solidFill>
                  <a:schemeClr val="accent2">
                    <a:lumMod val="75000"/>
                  </a:schemeClr>
                </a:solidFill>
              </a:rPr>
              <a:t>Często powtarzaj uczniom, że wierzysz w ich możliwości, że pracując, mogą osiągnąć sukces. </a:t>
            </a:r>
          </a:p>
          <a:p>
            <a:pPr>
              <a:buFont typeface="Arial" panose="020B0604020202020204" pitchFamily="34" charset="0"/>
              <a:buChar char="•"/>
            </a:pPr>
            <a:r>
              <a:rPr lang="pl-PL" dirty="0">
                <a:solidFill>
                  <a:schemeClr val="accent2">
                    <a:lumMod val="75000"/>
                  </a:schemeClr>
                </a:solidFill>
              </a:rPr>
              <a:t>Stosuj więcej nagród niż kar i więcej pochwał niż nagan. Pozytywne emocje są po prostu skuteczniejsze.</a:t>
            </a:r>
          </a:p>
          <a:p>
            <a:pPr>
              <a:buFont typeface="Arial" panose="020B0604020202020204" pitchFamily="34" charset="0"/>
              <a:buChar char="•"/>
            </a:pPr>
            <a:r>
              <a:rPr lang="pl-PL" dirty="0">
                <a:solidFill>
                  <a:schemeClr val="accent2">
                    <a:lumMod val="75000"/>
                  </a:schemeClr>
                </a:solidFill>
              </a:rPr>
              <a:t>Reaguj na zachowania pozytywne i negatywne tak szybko, jak to możliwe.</a:t>
            </a:r>
          </a:p>
          <a:p>
            <a:pPr>
              <a:buFont typeface="Arial" panose="020B0604020202020204" pitchFamily="34" charset="0"/>
              <a:buChar char="•"/>
            </a:pPr>
            <a:r>
              <a:rPr lang="pl-PL" dirty="0">
                <a:solidFill>
                  <a:schemeClr val="accent2">
                    <a:lumMod val="75000"/>
                  </a:schemeClr>
                </a:solidFill>
              </a:rPr>
              <a:t>Dostarczaj wyczerpujących informacji zwrotnych na temat pracy uczniów, podkreślaj jej plusy i omawiaj obszary do zmiany. </a:t>
            </a:r>
          </a:p>
          <a:p>
            <a:pPr>
              <a:buFont typeface="Arial" panose="020B0604020202020204" pitchFamily="34" charset="0"/>
              <a:buChar char="•"/>
            </a:pPr>
            <a:r>
              <a:rPr lang="pl-PL" dirty="0">
                <a:solidFill>
                  <a:schemeClr val="accent2">
                    <a:lumMod val="75000"/>
                  </a:schemeClr>
                </a:solidFill>
              </a:rPr>
              <a:t>Pokazuj błędy i braki jako elementy do zmiany, zawsze przedstawiaj sposób rozwiązania problemu. </a:t>
            </a:r>
          </a:p>
          <a:p>
            <a:pPr>
              <a:buFont typeface="Arial" panose="020B0604020202020204" pitchFamily="34" charset="0"/>
              <a:buChar char="•"/>
            </a:pPr>
            <a:r>
              <a:rPr lang="pl-PL" dirty="0">
                <a:solidFill>
                  <a:schemeClr val="accent2">
                    <a:lumMod val="75000"/>
                  </a:schemeClr>
                </a:solidFill>
              </a:rPr>
              <a:t> Dobieraj trudność zadań tak, aby nieco przekraczały poziom możliwości poszczególnych uczniów, by stanowiły możliwe do pokonania wyzwanie. </a:t>
            </a:r>
          </a:p>
          <a:p>
            <a:pPr>
              <a:buFont typeface="Arial" panose="020B0604020202020204" pitchFamily="34" charset="0"/>
              <a:buChar char="•"/>
            </a:pPr>
            <a:r>
              <a:rPr lang="pl-PL" dirty="0">
                <a:solidFill>
                  <a:schemeClr val="accent2">
                    <a:lumMod val="75000"/>
                  </a:schemeClr>
                </a:solidFill>
              </a:rPr>
              <a:t>Systematycznie kontroluj stopień wykonania zadań, udzielaj wskazówek, doceniaj postępy.</a:t>
            </a:r>
          </a:p>
        </p:txBody>
      </p:sp>
    </p:spTree>
    <p:extLst>
      <p:ext uri="{BB962C8B-B14F-4D97-AF65-F5344CB8AC3E}">
        <p14:creationId xmlns:p14="http://schemas.microsoft.com/office/powerpoint/2010/main" val="23297923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7" name="Group 46">
            <a:extLst>
              <a:ext uri="{FF2B5EF4-FFF2-40B4-BE49-F238E27FC236}">
                <a16:creationId xmlns:a16="http://schemas.microsoft.com/office/drawing/2014/main" id="{88C9B83F-64CD-41C1-925F-A08801FFD0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48" name="Straight Connector 47">
              <a:extLst>
                <a:ext uri="{FF2B5EF4-FFF2-40B4-BE49-F238E27FC236}">
                  <a16:creationId xmlns:a16="http://schemas.microsoft.com/office/drawing/2014/main" id="{E1655065-0BD7-4422-BEC0-4401E99809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9" name="Straight Connector 48">
              <a:extLst>
                <a:ext uri="{FF2B5EF4-FFF2-40B4-BE49-F238E27FC236}">
                  <a16:creationId xmlns:a16="http://schemas.microsoft.com/office/drawing/2014/main" id="{4DDD90AC-ABEC-4A76-9C9C-AD0A5F8FC7F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50" name="Rectangle 23">
              <a:extLst>
                <a:ext uri="{FF2B5EF4-FFF2-40B4-BE49-F238E27FC236}">
                  <a16:creationId xmlns:a16="http://schemas.microsoft.com/office/drawing/2014/main" id="{21A8AFEF-EC50-4C0B-9C64-814B76C820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 name="Rectangle 25">
              <a:extLst>
                <a:ext uri="{FF2B5EF4-FFF2-40B4-BE49-F238E27FC236}">
                  <a16:creationId xmlns:a16="http://schemas.microsoft.com/office/drawing/2014/main" id="{CAFAA800-E117-4357-84E4-56B63EA03E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2" name="Isosceles Triangle 51">
              <a:extLst>
                <a:ext uri="{FF2B5EF4-FFF2-40B4-BE49-F238E27FC236}">
                  <a16:creationId xmlns:a16="http://schemas.microsoft.com/office/drawing/2014/main" id="{8DDFC9F4-3B45-402D-8AD7-60B3F08ED7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53" name="Rectangle 27">
              <a:extLst>
                <a:ext uri="{FF2B5EF4-FFF2-40B4-BE49-F238E27FC236}">
                  <a16:creationId xmlns:a16="http://schemas.microsoft.com/office/drawing/2014/main" id="{F26A0854-FBE4-4587-B349-06BE192BD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4" name="Rectangle 28">
              <a:extLst>
                <a:ext uri="{FF2B5EF4-FFF2-40B4-BE49-F238E27FC236}">
                  <a16:creationId xmlns:a16="http://schemas.microsoft.com/office/drawing/2014/main" id="{54A9C4C6-FF7D-470E-BFCA-CE4F60A1F0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5" name="Rectangle 29">
              <a:extLst>
                <a:ext uri="{FF2B5EF4-FFF2-40B4-BE49-F238E27FC236}">
                  <a16:creationId xmlns:a16="http://schemas.microsoft.com/office/drawing/2014/main" id="{B1721EA8-4871-45D4-B78F-AE805A3004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6" name="Isosceles Triangle 55">
              <a:extLst>
                <a:ext uri="{FF2B5EF4-FFF2-40B4-BE49-F238E27FC236}">
                  <a16:creationId xmlns:a16="http://schemas.microsoft.com/office/drawing/2014/main" id="{E5763971-E3A3-45C6-9BA8-2E032C7A5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7" name="Isosceles Triangle 56">
              <a:extLst>
                <a:ext uri="{FF2B5EF4-FFF2-40B4-BE49-F238E27FC236}">
                  <a16:creationId xmlns:a16="http://schemas.microsoft.com/office/drawing/2014/main" id="{32752E94-0E01-4AF5-A43A-F2FAD8737C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10" name="Picture 9" descr="Pliki w folderach">
            <a:extLst>
              <a:ext uri="{FF2B5EF4-FFF2-40B4-BE49-F238E27FC236}">
                <a16:creationId xmlns:a16="http://schemas.microsoft.com/office/drawing/2014/main" id="{72CD6D23-1199-DC80-E7C2-2D2C645583ED}"/>
              </a:ext>
            </a:extLst>
          </p:cNvPr>
          <p:cNvPicPr>
            <a:picLocks noChangeAspect="1"/>
          </p:cNvPicPr>
          <p:nvPr/>
        </p:nvPicPr>
        <p:blipFill rotWithShape="1">
          <a:blip r:embed="rId2">
            <a:duotone>
              <a:schemeClr val="accent1">
                <a:shade val="45000"/>
                <a:satMod val="135000"/>
              </a:schemeClr>
              <a:prstClr val="white"/>
            </a:duotone>
          </a:blip>
          <a:srcRect l="9091" t="5907" b="17484"/>
          <a:stretch/>
        </p:blipFill>
        <p:spPr>
          <a:xfrm>
            <a:off x="1" y="10"/>
            <a:ext cx="12191999" cy="6857990"/>
          </a:xfrm>
          <a:prstGeom prst="rect">
            <a:avLst/>
          </a:prstGeom>
        </p:spPr>
      </p:pic>
      <p:sp>
        <p:nvSpPr>
          <p:cNvPr id="59" name="Isosceles Triangle 58">
            <a:extLst>
              <a:ext uri="{FF2B5EF4-FFF2-40B4-BE49-F238E27FC236}">
                <a16:creationId xmlns:a16="http://schemas.microsoft.com/office/drawing/2014/main" id="{F5F0CD5C-72F3-4090-8A69-8E15CB432A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61" name="Parallelogram 60">
            <a:extLst>
              <a:ext uri="{FF2B5EF4-FFF2-40B4-BE49-F238E27FC236}">
                <a16:creationId xmlns:a16="http://schemas.microsoft.com/office/drawing/2014/main" id="{217496A2-9394-4FB7-BA0E-717D2D2E7A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33800" y="0"/>
            <a:ext cx="7315200" cy="6858000"/>
          </a:xfrm>
          <a:prstGeom prst="parallelogram">
            <a:avLst>
              <a:gd name="adj" fmla="val 15925"/>
            </a:avLst>
          </a:prstGeom>
          <a:solidFill>
            <a:schemeClr val="bg1">
              <a:alpha val="87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3" name="Straight Connector 62">
            <a:extLst>
              <a:ext uri="{FF2B5EF4-FFF2-40B4-BE49-F238E27FC236}">
                <a16:creationId xmlns:a16="http://schemas.microsoft.com/office/drawing/2014/main" id="{D02CF681-4765-4E88-802F-B2474DCD516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5" name="Straight Connector 64">
            <a:extLst>
              <a:ext uri="{FF2B5EF4-FFF2-40B4-BE49-F238E27FC236}">
                <a16:creationId xmlns:a16="http://schemas.microsoft.com/office/drawing/2014/main" id="{3D57B2BA-243C-45C7-A5D8-46CA719437F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67" name="Rectangle 23">
            <a:extLst>
              <a:ext uri="{FF2B5EF4-FFF2-40B4-BE49-F238E27FC236}">
                <a16:creationId xmlns:a16="http://schemas.microsoft.com/office/drawing/2014/main" id="{67374FB5-CBB7-46FF-95B5-2251BC6856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9" name="Rectangle 25">
            <a:extLst>
              <a:ext uri="{FF2B5EF4-FFF2-40B4-BE49-F238E27FC236}">
                <a16:creationId xmlns:a16="http://schemas.microsoft.com/office/drawing/2014/main" id="{34BCEAB7-D9E0-40A4-9254-8593BD346E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1" name="Isosceles Triangle 70">
            <a:extLst>
              <a:ext uri="{FF2B5EF4-FFF2-40B4-BE49-F238E27FC236}">
                <a16:creationId xmlns:a16="http://schemas.microsoft.com/office/drawing/2014/main" id="{D567A354-BB63-405C-8E5F-2F510E670F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 name="Tytuł 6">
            <a:extLst>
              <a:ext uri="{FF2B5EF4-FFF2-40B4-BE49-F238E27FC236}">
                <a16:creationId xmlns:a16="http://schemas.microsoft.com/office/drawing/2014/main" id="{6A00DA09-314D-428B-E0AA-AF394AD85E97}"/>
              </a:ext>
            </a:extLst>
          </p:cNvPr>
          <p:cNvSpPr>
            <a:spLocks noGrp="1"/>
          </p:cNvSpPr>
          <p:nvPr>
            <p:ph type="title"/>
          </p:nvPr>
        </p:nvSpPr>
        <p:spPr>
          <a:xfrm>
            <a:off x="4791450" y="1678665"/>
            <a:ext cx="4482553" cy="2369131"/>
          </a:xfrm>
        </p:spPr>
        <p:txBody>
          <a:bodyPr vert="horz" lIns="91440" tIns="45720" rIns="91440" bIns="45720" rtlCol="0" anchor="b">
            <a:normAutofit fontScale="90000"/>
          </a:bodyPr>
          <a:lstStyle/>
          <a:p>
            <a:pPr algn="r">
              <a:lnSpc>
                <a:spcPct val="90000"/>
              </a:lnSpc>
            </a:pPr>
            <a:r>
              <a:rPr lang="en-US" sz="3000" dirty="0"/>
              <a:t>Materiał przygotowany na podstawie artykułu autorstwa Anny Tulczyńskiej</a:t>
            </a:r>
            <a:br>
              <a:rPr lang="pl-PL" sz="3000" dirty="0"/>
            </a:br>
            <a:br>
              <a:rPr lang="en-US" sz="3000" dirty="0"/>
            </a:br>
            <a:r>
              <a:rPr lang="en-US" sz="3000" dirty="0">
                <a:hlinkClick r:id="rId3"/>
              </a:rPr>
              <a:t>www.pracujezklasa.pl</a:t>
            </a:r>
            <a:r>
              <a:rPr lang="en-US" sz="3000" dirty="0"/>
              <a:t> </a:t>
            </a:r>
          </a:p>
        </p:txBody>
      </p:sp>
      <p:sp>
        <p:nvSpPr>
          <p:cNvPr id="73" name="Rectangle 27">
            <a:extLst>
              <a:ext uri="{FF2B5EF4-FFF2-40B4-BE49-F238E27FC236}">
                <a16:creationId xmlns:a16="http://schemas.microsoft.com/office/drawing/2014/main" id="{9185A8D7-2F20-4F7A-97BE-21DB1654C7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75" name="Rectangle 28">
            <a:extLst>
              <a:ext uri="{FF2B5EF4-FFF2-40B4-BE49-F238E27FC236}">
                <a16:creationId xmlns:a16="http://schemas.microsoft.com/office/drawing/2014/main" id="{CB65BD56-22B3-4E13-BFCA-B8E8BEB92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9">
            <a:extLst>
              <a:ext uri="{FF2B5EF4-FFF2-40B4-BE49-F238E27FC236}">
                <a16:creationId xmlns:a16="http://schemas.microsoft.com/office/drawing/2014/main" id="{6790ED68-BCA0-4247-A72F-1CB85DF068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Isosceles Triangle 78">
            <a:extLst>
              <a:ext uri="{FF2B5EF4-FFF2-40B4-BE49-F238E27FC236}">
                <a16:creationId xmlns:a16="http://schemas.microsoft.com/office/drawing/2014/main" id="{DD0F2B3F-DC55-4FA7-B667-1ACD079209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95823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7"/>
                                        </p:tgtEl>
                                        <p:attrNameLst>
                                          <p:attrName>style.visibility</p:attrName>
                                        </p:attrNameLst>
                                      </p:cBhvr>
                                      <p:to>
                                        <p:strVal val="visible"/>
                                      </p:to>
                                    </p:set>
                                    <p:animEffect transition="in" filter="fade">
                                      <p:cBhvr>
                                        <p:cTn id="7" dur="7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A63C734-06B5-DD07-A1C5-324DD95DF809}"/>
              </a:ext>
            </a:extLst>
          </p:cNvPr>
          <p:cNvSpPr>
            <a:spLocks noGrp="1"/>
          </p:cNvSpPr>
          <p:nvPr>
            <p:ph type="title"/>
          </p:nvPr>
        </p:nvSpPr>
        <p:spPr/>
        <p:txBody>
          <a:bodyPr/>
          <a:lstStyle/>
          <a:p>
            <a:r>
              <a:rPr lang="pl-PL" dirty="0"/>
              <a:t>Dziękuję za uwagę</a:t>
            </a:r>
            <a:br>
              <a:rPr lang="pl-PL" dirty="0"/>
            </a:br>
            <a:endParaRPr lang="pl-PL" dirty="0"/>
          </a:p>
        </p:txBody>
      </p:sp>
      <p:sp>
        <p:nvSpPr>
          <p:cNvPr id="3" name="Symbol zastępczy tekstu 2">
            <a:extLst>
              <a:ext uri="{FF2B5EF4-FFF2-40B4-BE49-F238E27FC236}">
                <a16:creationId xmlns:a16="http://schemas.microsoft.com/office/drawing/2014/main" id="{E4BEEA8C-2B41-7587-4173-82A2C2D56801}"/>
              </a:ext>
            </a:extLst>
          </p:cNvPr>
          <p:cNvSpPr>
            <a:spLocks noGrp="1"/>
          </p:cNvSpPr>
          <p:nvPr>
            <p:ph type="body" idx="1"/>
          </p:nvPr>
        </p:nvSpPr>
        <p:spPr/>
        <p:txBody>
          <a:bodyPr>
            <a:normAutofit/>
          </a:bodyPr>
          <a:lstStyle/>
          <a:p>
            <a:r>
              <a:rPr lang="pl-PL" sz="2400" dirty="0">
                <a:solidFill>
                  <a:schemeClr val="accent2">
                    <a:lumMod val="75000"/>
                  </a:schemeClr>
                </a:solidFill>
              </a:rPr>
              <a:t>Małgorzata Buczko</a:t>
            </a:r>
          </a:p>
        </p:txBody>
      </p:sp>
    </p:spTree>
    <p:extLst>
      <p:ext uri="{BB962C8B-B14F-4D97-AF65-F5344CB8AC3E}">
        <p14:creationId xmlns:p14="http://schemas.microsoft.com/office/powerpoint/2010/main" val="1898772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763DEC7E-F733-195B-A9B6-42AC130638C5}"/>
              </a:ext>
            </a:extLst>
          </p:cNvPr>
          <p:cNvSpPr>
            <a:spLocks noGrp="1"/>
          </p:cNvSpPr>
          <p:nvPr>
            <p:ph type="title"/>
          </p:nvPr>
        </p:nvSpPr>
        <p:spPr/>
        <p:txBody>
          <a:bodyPr>
            <a:noAutofit/>
          </a:bodyPr>
          <a:lstStyle/>
          <a:p>
            <a:r>
              <a:rPr lang="pl-PL" sz="4800" dirty="0"/>
              <a:t>Słowami przekazujemy wiedzę, informacje, nasze emocje. Słowa mają ogromną siłę, potrafią wspierać, motywować, ranić, złościć, pocieszać.</a:t>
            </a:r>
          </a:p>
        </p:txBody>
      </p:sp>
    </p:spTree>
    <p:extLst>
      <p:ext uri="{BB962C8B-B14F-4D97-AF65-F5344CB8AC3E}">
        <p14:creationId xmlns:p14="http://schemas.microsoft.com/office/powerpoint/2010/main" val="1026801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51F0F6BF-50D4-F53D-C021-EFB84620B93D}"/>
              </a:ext>
            </a:extLst>
          </p:cNvPr>
          <p:cNvSpPr>
            <a:spLocks noGrp="1"/>
          </p:cNvSpPr>
          <p:nvPr>
            <p:ph type="title"/>
          </p:nvPr>
        </p:nvSpPr>
        <p:spPr/>
        <p:txBody>
          <a:bodyPr>
            <a:noAutofit/>
          </a:bodyPr>
          <a:lstStyle/>
          <a:p>
            <a:r>
              <a:rPr lang="pl-PL" sz="5400" dirty="0"/>
              <a:t>Jak rodzi się dobry uczeń?</a:t>
            </a:r>
          </a:p>
        </p:txBody>
      </p:sp>
      <p:sp>
        <p:nvSpPr>
          <p:cNvPr id="4" name="Symbol zastępczy zawartości 3">
            <a:extLst>
              <a:ext uri="{FF2B5EF4-FFF2-40B4-BE49-F238E27FC236}">
                <a16:creationId xmlns:a16="http://schemas.microsoft.com/office/drawing/2014/main" id="{62C13FD3-1A42-5E9D-9837-B3D8582A80AF}"/>
              </a:ext>
            </a:extLst>
          </p:cNvPr>
          <p:cNvSpPr>
            <a:spLocks noGrp="1"/>
          </p:cNvSpPr>
          <p:nvPr>
            <p:ph idx="1"/>
          </p:nvPr>
        </p:nvSpPr>
        <p:spPr/>
        <p:txBody>
          <a:bodyPr>
            <a:normAutofit/>
          </a:bodyPr>
          <a:lstStyle/>
          <a:p>
            <a:pPr marL="0" indent="0">
              <a:buNone/>
            </a:pPr>
            <a:r>
              <a:rPr lang="pl-PL" sz="2800" dirty="0">
                <a:solidFill>
                  <a:schemeClr val="accent1"/>
                </a:solidFill>
              </a:rPr>
              <a:t>(…) Nauczyciele byli bardziej empatyczni, przyjaźniej nastawieni do dzieci „zdolnych”…</a:t>
            </a:r>
          </a:p>
          <a:p>
            <a:pPr marL="0" indent="0">
              <a:buNone/>
            </a:pPr>
            <a:endParaRPr lang="pl-PL" sz="2800" dirty="0">
              <a:solidFill>
                <a:schemeClr val="accent1"/>
              </a:solidFill>
            </a:endParaRPr>
          </a:p>
          <a:p>
            <a:pPr marL="0" indent="0">
              <a:buNone/>
            </a:pPr>
            <a:r>
              <a:rPr lang="pl-PL" sz="2800" dirty="0">
                <a:solidFill>
                  <a:schemeClr val="accent1"/>
                </a:solidFill>
              </a:rPr>
              <a:t>…Dzieci zdolne otrzymywały trudniejsze zadania, ale też więcej wsparcia. Często otrzymywały informacje, że nauczyciele są przekonani o ich możliwościach i wierzą w ich sukces… </a:t>
            </a:r>
          </a:p>
        </p:txBody>
      </p:sp>
    </p:spTree>
    <p:extLst>
      <p:ext uri="{BB962C8B-B14F-4D97-AF65-F5344CB8AC3E}">
        <p14:creationId xmlns:p14="http://schemas.microsoft.com/office/powerpoint/2010/main" val="2599001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6D97A89-6D7F-EE1C-5A86-36B5E201136C}"/>
              </a:ext>
            </a:extLst>
          </p:cNvPr>
          <p:cNvSpPr>
            <a:spLocks noGrp="1"/>
          </p:cNvSpPr>
          <p:nvPr>
            <p:ph type="title"/>
          </p:nvPr>
        </p:nvSpPr>
        <p:spPr/>
        <p:txBody>
          <a:bodyPr>
            <a:normAutofit/>
          </a:bodyPr>
          <a:lstStyle/>
          <a:p>
            <a:r>
              <a:rPr lang="pl-PL" sz="3200" dirty="0"/>
              <a:t>Zadanie – twój „prywatny” efekt Rosenthala</a:t>
            </a:r>
          </a:p>
        </p:txBody>
      </p:sp>
      <p:sp>
        <p:nvSpPr>
          <p:cNvPr id="3" name="Symbol zastępczy zawartości 2">
            <a:extLst>
              <a:ext uri="{FF2B5EF4-FFF2-40B4-BE49-F238E27FC236}">
                <a16:creationId xmlns:a16="http://schemas.microsoft.com/office/drawing/2014/main" id="{EDC83293-75EE-FA9C-06D9-87B1DDBA90A8}"/>
              </a:ext>
            </a:extLst>
          </p:cNvPr>
          <p:cNvSpPr>
            <a:spLocks noGrp="1"/>
          </p:cNvSpPr>
          <p:nvPr>
            <p:ph idx="1"/>
          </p:nvPr>
        </p:nvSpPr>
        <p:spPr>
          <a:xfrm>
            <a:off x="677334" y="1639533"/>
            <a:ext cx="8596668" cy="3880773"/>
          </a:xfrm>
        </p:spPr>
        <p:txBody>
          <a:bodyPr>
            <a:noAutofit/>
          </a:bodyPr>
          <a:lstStyle/>
          <a:p>
            <a:pPr marL="0" indent="0">
              <a:buNone/>
            </a:pPr>
            <a:r>
              <a:rPr lang="pl-PL" sz="2800" dirty="0">
                <a:solidFill>
                  <a:schemeClr val="accent2"/>
                </a:solidFill>
              </a:rPr>
              <a:t>Zaplanuj kilka pozytywnych komentarzy dla swoich słabszych uczniów. Sprawdź, jak one wpłyną na ich motywację do pracy. Powtarzaj im, że wierzysz w ich możliwości, doceniaj wysiłki, chwal je. Taka zmiana nie musi zadziałać od razu, ale po kilku pozytywnych informacjach uczniowie najczęściej zmieniają swoje zachowanie. Kontynuuj eksperyment przez kilka tygodni. </a:t>
            </a:r>
          </a:p>
          <a:p>
            <a:pPr marL="0" indent="0">
              <a:buNone/>
            </a:pPr>
            <a:r>
              <a:rPr lang="pl-PL" sz="2800" b="1" dirty="0">
                <a:solidFill>
                  <a:schemeClr val="accent2"/>
                </a:solidFill>
              </a:rPr>
              <a:t>Pomyśl teraz, co możesz im powiedzieć</a:t>
            </a:r>
          </a:p>
        </p:txBody>
      </p:sp>
    </p:spTree>
    <p:extLst>
      <p:ext uri="{BB962C8B-B14F-4D97-AF65-F5344CB8AC3E}">
        <p14:creationId xmlns:p14="http://schemas.microsoft.com/office/powerpoint/2010/main" val="1202993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FACFD3-D49C-2551-058B-784E1D60704E}"/>
              </a:ext>
            </a:extLst>
          </p:cNvPr>
          <p:cNvSpPr>
            <a:spLocks noGrp="1"/>
          </p:cNvSpPr>
          <p:nvPr>
            <p:ph type="title"/>
          </p:nvPr>
        </p:nvSpPr>
        <p:spPr/>
        <p:txBody>
          <a:bodyPr/>
          <a:lstStyle/>
          <a:p>
            <a:r>
              <a:rPr lang="pl-PL" dirty="0"/>
              <a:t>Ciemna strona księżyca, czyli efekt Golema w szkole</a:t>
            </a:r>
          </a:p>
        </p:txBody>
      </p:sp>
      <p:sp>
        <p:nvSpPr>
          <p:cNvPr id="3" name="Symbol zastępczy zawartości 2">
            <a:extLst>
              <a:ext uri="{FF2B5EF4-FFF2-40B4-BE49-F238E27FC236}">
                <a16:creationId xmlns:a16="http://schemas.microsoft.com/office/drawing/2014/main" id="{BCD6F086-DC2A-4974-4DDF-6C5A472C10B1}"/>
              </a:ext>
            </a:extLst>
          </p:cNvPr>
          <p:cNvSpPr>
            <a:spLocks noGrp="1"/>
          </p:cNvSpPr>
          <p:nvPr>
            <p:ph idx="1"/>
          </p:nvPr>
        </p:nvSpPr>
        <p:spPr/>
        <p:txBody>
          <a:bodyPr>
            <a:normAutofit fontScale="92500" lnSpcReduction="10000"/>
          </a:bodyPr>
          <a:lstStyle/>
          <a:p>
            <a:pPr marL="0" indent="0">
              <a:buNone/>
            </a:pPr>
            <a:r>
              <a:rPr lang="pl-PL" sz="2800" dirty="0">
                <a:solidFill>
                  <a:schemeClr val="accent2"/>
                </a:solidFill>
              </a:rPr>
              <a:t>Wpływ negatywnych oczekiwań społecznych w psychologii nosi nazwę efektu Golema</a:t>
            </a:r>
          </a:p>
          <a:p>
            <a:pPr marL="0" indent="0">
              <a:buNone/>
            </a:pPr>
            <a:endParaRPr lang="pl-PL" sz="2800" dirty="0">
              <a:solidFill>
                <a:schemeClr val="accent2"/>
              </a:solidFill>
            </a:endParaRPr>
          </a:p>
          <a:p>
            <a:pPr marL="0" indent="0">
              <a:buNone/>
            </a:pPr>
            <a:r>
              <a:rPr lang="pl-PL" sz="2800" dirty="0">
                <a:solidFill>
                  <a:schemeClr val="accent2"/>
                </a:solidFill>
              </a:rPr>
              <a:t>…Dzieci wiedziały, że nikt nie spodziewa się po nich niczego dobrego, i nie miały motywacji do zmiany…</a:t>
            </a:r>
          </a:p>
          <a:p>
            <a:pPr marL="0" indent="0">
              <a:buNone/>
            </a:pPr>
            <a:endParaRPr lang="pl-PL" sz="2800" dirty="0">
              <a:solidFill>
                <a:schemeClr val="accent2"/>
              </a:solidFill>
            </a:endParaRPr>
          </a:p>
          <a:p>
            <a:pPr marL="0" indent="0">
              <a:buNone/>
            </a:pPr>
            <a:r>
              <a:rPr lang="pl-PL" sz="2800" dirty="0">
                <a:solidFill>
                  <a:schemeClr val="accent2"/>
                </a:solidFill>
              </a:rPr>
              <a:t>…Nauczyciele nie oczekują od słabych lub niegrzecznych uczniów pozytywnych zachowań, dlatego nie proponują im dodatkowych aktywności…</a:t>
            </a:r>
          </a:p>
        </p:txBody>
      </p:sp>
    </p:spTree>
    <p:extLst>
      <p:ext uri="{BB962C8B-B14F-4D97-AF65-F5344CB8AC3E}">
        <p14:creationId xmlns:p14="http://schemas.microsoft.com/office/powerpoint/2010/main" val="3029697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9B64045-1EA6-1AAD-3D6A-1A6AA77BE4C5}"/>
              </a:ext>
            </a:extLst>
          </p:cNvPr>
          <p:cNvSpPr>
            <a:spLocks noGrp="1"/>
          </p:cNvSpPr>
          <p:nvPr>
            <p:ph type="title"/>
          </p:nvPr>
        </p:nvSpPr>
        <p:spPr/>
        <p:txBody>
          <a:bodyPr/>
          <a:lstStyle/>
          <a:p>
            <a:r>
              <a:rPr lang="pl-PL" dirty="0"/>
              <a:t>Jak odkryć skarby, czyli o motywowaniu do nauki </a:t>
            </a:r>
          </a:p>
        </p:txBody>
      </p:sp>
      <p:sp>
        <p:nvSpPr>
          <p:cNvPr id="3" name="Symbol zastępczy zawartości 2">
            <a:extLst>
              <a:ext uri="{FF2B5EF4-FFF2-40B4-BE49-F238E27FC236}">
                <a16:creationId xmlns:a16="http://schemas.microsoft.com/office/drawing/2014/main" id="{51BEF0DB-741D-36C5-5E3F-FC5EBED247A8}"/>
              </a:ext>
            </a:extLst>
          </p:cNvPr>
          <p:cNvSpPr>
            <a:spLocks noGrp="1"/>
          </p:cNvSpPr>
          <p:nvPr>
            <p:ph idx="1"/>
          </p:nvPr>
        </p:nvSpPr>
        <p:spPr/>
        <p:txBody>
          <a:bodyPr>
            <a:normAutofit/>
          </a:bodyPr>
          <a:lstStyle/>
          <a:p>
            <a:pPr marL="0" indent="0">
              <a:buNone/>
            </a:pPr>
            <a:r>
              <a:rPr lang="pl-PL" sz="3200" dirty="0">
                <a:solidFill>
                  <a:schemeClr val="accent2"/>
                </a:solidFill>
              </a:rPr>
              <a:t>Zindywidualizowane zadania dają uczniom wrażenie sukcesu, co bardzo pozytywnie wpływa na ich poczucie własnej wartości.</a:t>
            </a:r>
          </a:p>
          <a:p>
            <a:pPr marL="0" indent="0">
              <a:buNone/>
            </a:pPr>
            <a:endParaRPr lang="pl-PL" sz="3200" dirty="0">
              <a:solidFill>
                <a:schemeClr val="accent2"/>
              </a:solidFill>
            </a:endParaRPr>
          </a:p>
          <a:p>
            <a:pPr marL="0" indent="0">
              <a:buNone/>
            </a:pPr>
            <a:r>
              <a:rPr lang="pl-PL" sz="2800" dirty="0">
                <a:solidFill>
                  <a:schemeClr val="accent2"/>
                </a:solidFill>
              </a:rPr>
              <a:t>…indywidualizować poziom trudności, tak aby zadania, z którymi mierzą się jego uczniowie, znajdowały się w sferze ich najbliższego rozwoju…</a:t>
            </a:r>
          </a:p>
        </p:txBody>
      </p:sp>
    </p:spTree>
    <p:extLst>
      <p:ext uri="{BB962C8B-B14F-4D97-AF65-F5344CB8AC3E}">
        <p14:creationId xmlns:p14="http://schemas.microsoft.com/office/powerpoint/2010/main" val="2941230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917F36A-4FB8-237A-95CD-584DB031D485}"/>
              </a:ext>
            </a:extLst>
          </p:cNvPr>
          <p:cNvSpPr>
            <a:spLocks noGrp="1"/>
          </p:cNvSpPr>
          <p:nvPr>
            <p:ph type="title"/>
          </p:nvPr>
        </p:nvSpPr>
        <p:spPr/>
        <p:txBody>
          <a:bodyPr/>
          <a:lstStyle/>
          <a:p>
            <a:r>
              <a:rPr lang="pl-PL" dirty="0"/>
              <a:t>Wiara w sukces to pierwszy krok do jego osiągnięcia</a:t>
            </a:r>
          </a:p>
        </p:txBody>
      </p:sp>
      <p:sp>
        <p:nvSpPr>
          <p:cNvPr id="3" name="Symbol zastępczy zawartości 2">
            <a:extLst>
              <a:ext uri="{FF2B5EF4-FFF2-40B4-BE49-F238E27FC236}">
                <a16:creationId xmlns:a16="http://schemas.microsoft.com/office/drawing/2014/main" id="{A4B2DA8D-13BF-4124-E887-EC078C842830}"/>
              </a:ext>
            </a:extLst>
          </p:cNvPr>
          <p:cNvSpPr>
            <a:spLocks noGrp="1"/>
          </p:cNvSpPr>
          <p:nvPr>
            <p:ph idx="1"/>
          </p:nvPr>
        </p:nvSpPr>
        <p:spPr/>
        <p:txBody>
          <a:bodyPr/>
          <a:lstStyle/>
          <a:p>
            <a:pPr marL="0" indent="0">
              <a:buNone/>
            </a:pPr>
            <a:r>
              <a:rPr lang="pl-PL" sz="3200" dirty="0">
                <a:solidFill>
                  <a:schemeClr val="accent2"/>
                </a:solidFill>
              </a:rPr>
              <a:t>Ważne jest, w jaki sposób nauczyciele postrzegają możliwości uczniów</a:t>
            </a:r>
          </a:p>
          <a:p>
            <a:pPr marL="0" indent="0">
              <a:buNone/>
            </a:pPr>
            <a:endParaRPr lang="pl-PL" dirty="0"/>
          </a:p>
          <a:p>
            <a:pPr marL="0" indent="0">
              <a:buNone/>
            </a:pPr>
            <a:r>
              <a:rPr lang="pl-PL" sz="2800" dirty="0">
                <a:solidFill>
                  <a:schemeClr val="accent2"/>
                </a:solidFill>
              </a:rPr>
              <a:t>Trudno motywować uczniów do pracy, jeśli zakładamy, że ich możliwości są z góry określone.</a:t>
            </a:r>
          </a:p>
          <a:p>
            <a:pPr marL="0" indent="0">
              <a:buNone/>
            </a:pPr>
            <a:endParaRPr lang="pl-PL" dirty="0"/>
          </a:p>
        </p:txBody>
      </p:sp>
    </p:spTree>
    <p:extLst>
      <p:ext uri="{BB962C8B-B14F-4D97-AF65-F5344CB8AC3E}">
        <p14:creationId xmlns:p14="http://schemas.microsoft.com/office/powerpoint/2010/main" val="3359617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39908E4-1BB8-F2FF-8CA6-5EF2D49A2419}"/>
              </a:ext>
            </a:extLst>
          </p:cNvPr>
          <p:cNvSpPr>
            <a:spLocks noGrp="1"/>
          </p:cNvSpPr>
          <p:nvPr>
            <p:ph type="title"/>
          </p:nvPr>
        </p:nvSpPr>
        <p:spPr/>
        <p:txBody>
          <a:bodyPr/>
          <a:lstStyle/>
          <a:p>
            <a:r>
              <a:rPr lang="pl-PL" dirty="0"/>
              <a:t>Zadanie</a:t>
            </a:r>
          </a:p>
        </p:txBody>
      </p:sp>
      <p:sp>
        <p:nvSpPr>
          <p:cNvPr id="3" name="Symbol zastępczy zawartości 2">
            <a:extLst>
              <a:ext uri="{FF2B5EF4-FFF2-40B4-BE49-F238E27FC236}">
                <a16:creationId xmlns:a16="http://schemas.microsoft.com/office/drawing/2014/main" id="{50670053-89D9-A3B9-0678-0379E5498408}"/>
              </a:ext>
            </a:extLst>
          </p:cNvPr>
          <p:cNvSpPr>
            <a:spLocks noGrp="1"/>
          </p:cNvSpPr>
          <p:nvPr>
            <p:ph idx="1"/>
          </p:nvPr>
        </p:nvSpPr>
        <p:spPr>
          <a:xfrm>
            <a:off x="588558" y="1488613"/>
            <a:ext cx="8596668" cy="3880773"/>
          </a:xfrm>
        </p:spPr>
        <p:txBody>
          <a:bodyPr>
            <a:normAutofit fontScale="92500"/>
          </a:bodyPr>
          <a:lstStyle/>
          <a:p>
            <a:pPr marL="0" indent="0">
              <a:buNone/>
            </a:pPr>
            <a:r>
              <a:rPr lang="pl-PL" sz="2800" dirty="0">
                <a:solidFill>
                  <a:schemeClr val="accent2"/>
                </a:solidFill>
              </a:rPr>
              <a:t>Zastanów się, do jakiej grupy nauczycieli należysz. Czy wierzysz, że możliwości uczniów są z góry zdeterminowane? Czy też uważasz, że każdy, pracując i pokonując słabości, może poprawić swoje wyniki i osiągnąć sukces? W tym kontekście pomyśl o konkretnych uczniach. </a:t>
            </a:r>
          </a:p>
          <a:p>
            <a:pPr marL="0" indent="0">
              <a:buNone/>
            </a:pPr>
            <a:endParaRPr lang="pl-PL" sz="2800" dirty="0">
              <a:solidFill>
                <a:schemeClr val="accent2"/>
              </a:solidFill>
            </a:endParaRPr>
          </a:p>
          <a:p>
            <a:pPr marL="0" indent="0">
              <a:buNone/>
            </a:pPr>
            <a:r>
              <a:rPr lang="pl-PL" sz="2400" b="1" dirty="0">
                <a:solidFill>
                  <a:schemeClr val="accent2"/>
                </a:solidFill>
              </a:rPr>
              <a:t>Zastanów się nad tym, jak twój sposób postrzegania możliwości uczniów wpływa na informacje, jakich im udzielasz.</a:t>
            </a:r>
          </a:p>
        </p:txBody>
      </p:sp>
    </p:spTree>
    <p:extLst>
      <p:ext uri="{BB962C8B-B14F-4D97-AF65-F5344CB8AC3E}">
        <p14:creationId xmlns:p14="http://schemas.microsoft.com/office/powerpoint/2010/main" val="2350732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DF38ED4-93EE-77EC-EC03-8C8CB28DE4F5}"/>
              </a:ext>
            </a:extLst>
          </p:cNvPr>
          <p:cNvSpPr>
            <a:spLocks noGrp="1"/>
          </p:cNvSpPr>
          <p:nvPr>
            <p:ph type="title"/>
          </p:nvPr>
        </p:nvSpPr>
        <p:spPr/>
        <p:txBody>
          <a:bodyPr/>
          <a:lstStyle/>
          <a:p>
            <a:r>
              <a:rPr lang="pl-PL" dirty="0"/>
              <a:t>Jak oceniać, by motywować?</a:t>
            </a:r>
          </a:p>
        </p:txBody>
      </p:sp>
      <p:sp>
        <p:nvSpPr>
          <p:cNvPr id="3" name="Symbol zastępczy zawartości 2">
            <a:extLst>
              <a:ext uri="{FF2B5EF4-FFF2-40B4-BE49-F238E27FC236}">
                <a16:creationId xmlns:a16="http://schemas.microsoft.com/office/drawing/2014/main" id="{22E98A77-617E-5640-A210-6BEF683B5BFC}"/>
              </a:ext>
            </a:extLst>
          </p:cNvPr>
          <p:cNvSpPr>
            <a:spLocks noGrp="1"/>
          </p:cNvSpPr>
          <p:nvPr>
            <p:ph idx="1"/>
          </p:nvPr>
        </p:nvSpPr>
        <p:spPr/>
        <p:txBody>
          <a:bodyPr>
            <a:normAutofit/>
          </a:bodyPr>
          <a:lstStyle/>
          <a:p>
            <a:pPr marL="0" indent="0">
              <a:buNone/>
            </a:pPr>
            <a:r>
              <a:rPr lang="pl-PL" sz="2400" dirty="0">
                <a:solidFill>
                  <a:schemeClr val="accent2"/>
                </a:solidFill>
              </a:rPr>
              <a:t>– co się udało, jaką wiedzę, jakie umiejętności uczeń już opanował, jakich dokonał postępów w danym zakresie </a:t>
            </a:r>
          </a:p>
          <a:p>
            <a:pPr marL="0" indent="0">
              <a:buNone/>
            </a:pPr>
            <a:endParaRPr lang="pl-PL" sz="2400" dirty="0">
              <a:solidFill>
                <a:schemeClr val="accent2"/>
              </a:solidFill>
            </a:endParaRPr>
          </a:p>
          <a:p>
            <a:pPr marL="0" indent="0">
              <a:buNone/>
            </a:pPr>
            <a:r>
              <a:rPr lang="pl-PL" sz="2400" dirty="0">
                <a:solidFill>
                  <a:schemeClr val="accent2"/>
                </a:solidFill>
              </a:rPr>
              <a:t>– co się nie udało, jakie umiejętności należy jeszcze doskonalić, jakie wiadomości uzupełnić</a:t>
            </a:r>
          </a:p>
        </p:txBody>
      </p:sp>
    </p:spTree>
    <p:extLst>
      <p:ext uri="{BB962C8B-B14F-4D97-AF65-F5344CB8AC3E}">
        <p14:creationId xmlns:p14="http://schemas.microsoft.com/office/powerpoint/2010/main" val="3713748418"/>
      </p:ext>
    </p:extLst>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556</TotalTime>
  <Words>916</Words>
  <Application>Microsoft Office PowerPoint</Application>
  <PresentationFormat>Panoramiczny</PresentationFormat>
  <Paragraphs>75</Paragraphs>
  <Slides>19</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19</vt:i4>
      </vt:variant>
    </vt:vector>
  </HeadingPairs>
  <TitlesOfParts>
    <vt:vector size="23" baseType="lpstr">
      <vt:lpstr>Arial</vt:lpstr>
      <vt:lpstr>Trebuchet MS</vt:lpstr>
      <vt:lpstr>Wingdings 3</vt:lpstr>
      <vt:lpstr>Faseta</vt:lpstr>
      <vt:lpstr>DOBRE SŁOWA dają dobre owoce </vt:lpstr>
      <vt:lpstr>Słowami przekazujemy wiedzę, informacje, nasze emocje. Słowa mają ogromną siłę, potrafią wspierać, motywować, ranić, złościć, pocieszać.</vt:lpstr>
      <vt:lpstr>Jak rodzi się dobry uczeń?</vt:lpstr>
      <vt:lpstr>Zadanie – twój „prywatny” efekt Rosenthala</vt:lpstr>
      <vt:lpstr>Ciemna strona księżyca, czyli efekt Golema w szkole</vt:lpstr>
      <vt:lpstr>Jak odkryć skarby, czyli o motywowaniu do nauki </vt:lpstr>
      <vt:lpstr>Wiara w sukces to pierwszy krok do jego osiągnięcia</vt:lpstr>
      <vt:lpstr>Zadanie</vt:lpstr>
      <vt:lpstr>Jak oceniać, by motywować?</vt:lpstr>
      <vt:lpstr>   Informacje zwrotne na temat postępów                   w nauce i możliwości uczniów są dla nich szansą na rozwój i sukces. Ważne jest, w jaki sposób nauczyciele postrzegają możliwości uczniów.</vt:lpstr>
      <vt:lpstr>Zadanie</vt:lpstr>
      <vt:lpstr>Jak krytykować, by nie zniechęcać – „kanapka” na trudne chwile </vt:lpstr>
      <vt:lpstr>Siła pochwał – drobne, ale skuteczne</vt:lpstr>
      <vt:lpstr>Chwalić trzeba każdą małą zmianę zachowania w pożądanym kierunku, tylko wtedy jest szansa na trwałą zmianę. </vt:lpstr>
      <vt:lpstr>Zadanie</vt:lpstr>
      <vt:lpstr>Podsumowanie</vt:lpstr>
      <vt:lpstr>Prezentacja programu PowerPoint</vt:lpstr>
      <vt:lpstr>Materiał przygotowany na podstawie artykułu autorstwa Anny Tulczyńskiej  www.pracujezklasa.pl </vt:lpstr>
      <vt:lpstr>Dziękuję za uwagę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DOBRE SŁOWA</dc:title>
  <dc:creator>Jakub Buczko</dc:creator>
  <cp:lastModifiedBy>Jakub Buczko</cp:lastModifiedBy>
  <cp:revision>3</cp:revision>
  <dcterms:created xsi:type="dcterms:W3CDTF">2022-05-11T15:07:05Z</dcterms:created>
  <dcterms:modified xsi:type="dcterms:W3CDTF">2022-05-12T05:49:46Z</dcterms:modified>
</cp:coreProperties>
</file>