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433" r:id="rId2"/>
    <p:sldId id="391" r:id="rId3"/>
    <p:sldId id="394" r:id="rId4"/>
    <p:sldId id="395" r:id="rId5"/>
    <p:sldId id="396" r:id="rId6"/>
    <p:sldId id="397" r:id="rId7"/>
    <p:sldId id="398" r:id="rId8"/>
    <p:sldId id="399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F06"/>
    <a:srgbClr val="66FF66"/>
    <a:srgbClr val="3399FF"/>
    <a:srgbClr val="FF99FF"/>
    <a:srgbClr val="66FFFF"/>
    <a:srgbClr val="FFCC66"/>
    <a:srgbClr val="FFCCCC"/>
    <a:srgbClr val="45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1026" autoAdjust="0"/>
  </p:normalViewPr>
  <p:slideViewPr>
    <p:cSldViewPr>
      <p:cViewPr varScale="1">
        <p:scale>
          <a:sx n="78" d="100"/>
          <a:sy n="78" d="100"/>
        </p:scale>
        <p:origin x="158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3587F-4F6E-4E90-BDBC-A4BF0CBDE5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8F1B0-68AB-4C4F-B693-B438AA80FA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4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9162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0332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176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38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10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503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443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4681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044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525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pic>
        <p:nvPicPr>
          <p:cNvPr id="1028" name="Obraz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500"/>
            <a:ext cx="428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D3D943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26" Type="http://schemas.openxmlformats.org/officeDocument/2006/relationships/image" Target="../media/image52.png"/><Relationship Id="rId3" Type="http://schemas.openxmlformats.org/officeDocument/2006/relationships/image" Target="../media/image2.jpeg"/><Relationship Id="rId21" Type="http://schemas.openxmlformats.org/officeDocument/2006/relationships/image" Target="../media/image47.jpeg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3.jpeg"/><Relationship Id="rId24" Type="http://schemas.openxmlformats.org/officeDocument/2006/relationships/image" Target="../media/image50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image" Target="../media/image16.png"/><Relationship Id="rId19" Type="http://schemas.openxmlformats.org/officeDocument/2006/relationships/image" Target="../media/image45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69.png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8.png"/><Relationship Id="rId2" Type="http://schemas.openxmlformats.org/officeDocument/2006/relationships/image" Target="../media/image2.jpe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16.png"/><Relationship Id="rId15" Type="http://schemas.openxmlformats.org/officeDocument/2006/relationships/image" Target="../media/image66.jpeg"/><Relationship Id="rId10" Type="http://schemas.openxmlformats.org/officeDocument/2006/relationships/image" Target="../media/image62.png"/><Relationship Id="rId19" Type="http://schemas.openxmlformats.org/officeDocument/2006/relationships/image" Target="../media/image70.png"/><Relationship Id="rId4" Type="http://schemas.openxmlformats.org/officeDocument/2006/relationships/image" Target="../media/image3.jpeg"/><Relationship Id="rId9" Type="http://schemas.openxmlformats.org/officeDocument/2006/relationships/image" Target="../media/image61.jpe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4.png"/><Relationship Id="rId7" Type="http://schemas.openxmlformats.org/officeDocument/2006/relationships/image" Target="../media/image7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3.jpeg"/><Relationship Id="rId10" Type="http://schemas.openxmlformats.org/officeDocument/2006/relationships/image" Target="../media/image75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jpeg"/><Relationship Id="rId7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67.png"/><Relationship Id="rId4" Type="http://schemas.openxmlformats.org/officeDocument/2006/relationships/image" Target="../media/image27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6.jpeg"/><Relationship Id="rId3" Type="http://schemas.openxmlformats.org/officeDocument/2006/relationships/image" Target="../media/image16.png"/><Relationship Id="rId7" Type="http://schemas.openxmlformats.org/officeDocument/2006/relationships/image" Target="../media/image82.png"/><Relationship Id="rId12" Type="http://schemas.openxmlformats.org/officeDocument/2006/relationships/image" Target="../media/image85.jpeg"/><Relationship Id="rId2" Type="http://schemas.openxmlformats.org/officeDocument/2006/relationships/image" Target="../media/image7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46.jpeg"/><Relationship Id="rId5" Type="http://schemas.openxmlformats.org/officeDocument/2006/relationships/image" Target="../media/image80.jpeg"/><Relationship Id="rId15" Type="http://schemas.openxmlformats.org/officeDocument/2006/relationships/image" Target="../media/image87.png"/><Relationship Id="rId10" Type="http://schemas.openxmlformats.org/officeDocument/2006/relationships/image" Target="../media/image84.jpeg"/><Relationship Id="rId4" Type="http://schemas.openxmlformats.org/officeDocument/2006/relationships/image" Target="../media/image59.jpeg"/><Relationship Id="rId9" Type="http://schemas.openxmlformats.org/officeDocument/2006/relationships/image" Target="../media/image83.jpe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2.png"/><Relationship Id="rId18" Type="http://schemas.openxmlformats.org/officeDocument/2006/relationships/image" Target="../media/image77.jpeg"/><Relationship Id="rId26" Type="http://schemas.openxmlformats.org/officeDocument/2006/relationships/image" Target="../media/image70.png"/><Relationship Id="rId3" Type="http://schemas.openxmlformats.org/officeDocument/2006/relationships/image" Target="../media/image88.png"/><Relationship Id="rId21" Type="http://schemas.openxmlformats.org/officeDocument/2006/relationships/image" Target="../media/image93.jpeg"/><Relationship Id="rId7" Type="http://schemas.openxmlformats.org/officeDocument/2006/relationships/image" Target="../media/image90.png"/><Relationship Id="rId12" Type="http://schemas.openxmlformats.org/officeDocument/2006/relationships/image" Target="../media/image23.jpe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16.png"/><Relationship Id="rId16" Type="http://schemas.openxmlformats.org/officeDocument/2006/relationships/image" Target="../media/image51.png"/><Relationship Id="rId20" Type="http://schemas.openxmlformats.org/officeDocument/2006/relationships/image" Target="../media/image76.jpeg"/><Relationship Id="rId29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59.jpeg"/><Relationship Id="rId24" Type="http://schemas.openxmlformats.org/officeDocument/2006/relationships/image" Target="../media/image46.jpeg"/><Relationship Id="rId5" Type="http://schemas.openxmlformats.org/officeDocument/2006/relationships/image" Target="../media/image72.png"/><Relationship Id="rId15" Type="http://schemas.openxmlformats.org/officeDocument/2006/relationships/image" Target="../media/image92.jpeg"/><Relationship Id="rId23" Type="http://schemas.openxmlformats.org/officeDocument/2006/relationships/image" Target="../media/image45.jpeg"/><Relationship Id="rId28" Type="http://schemas.openxmlformats.org/officeDocument/2006/relationships/image" Target="../media/image95.jpeg"/><Relationship Id="rId10" Type="http://schemas.openxmlformats.org/officeDocument/2006/relationships/image" Target="../media/image91.png"/><Relationship Id="rId19" Type="http://schemas.openxmlformats.org/officeDocument/2006/relationships/image" Target="../media/image84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Relationship Id="rId22" Type="http://schemas.openxmlformats.org/officeDocument/2006/relationships/image" Target="../media/image44.jpeg"/><Relationship Id="rId27" Type="http://schemas.openxmlformats.org/officeDocument/2006/relationships/image" Target="../media/image9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3" Type="http://schemas.openxmlformats.org/officeDocument/2006/relationships/image" Target="../media/image98.jpeg"/><Relationship Id="rId7" Type="http://schemas.openxmlformats.org/officeDocument/2006/relationships/image" Target="../media/image44.jpeg"/><Relationship Id="rId12" Type="http://schemas.openxmlformats.org/officeDocument/2006/relationships/image" Target="../media/image106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5.jpeg"/><Relationship Id="rId5" Type="http://schemas.openxmlformats.org/officeDocument/2006/relationships/image" Target="../media/image100.jpe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20.png"/><Relationship Id="rId7" Type="http://schemas.openxmlformats.org/officeDocument/2006/relationships/image" Target="../media/image12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78.png"/><Relationship Id="rId4" Type="http://schemas.openxmlformats.org/officeDocument/2006/relationships/image" Target="../media/image121.jpe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pn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11.png"/><Relationship Id="rId7" Type="http://schemas.openxmlformats.org/officeDocument/2006/relationships/image" Target="../media/image44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14.png"/><Relationship Id="rId5" Type="http://schemas.openxmlformats.org/officeDocument/2006/relationships/image" Target="../media/image101.png"/><Relationship Id="rId10" Type="http://schemas.openxmlformats.org/officeDocument/2006/relationships/image" Target="../media/image106.jpeg"/><Relationship Id="rId4" Type="http://schemas.openxmlformats.org/officeDocument/2006/relationships/image" Target="../media/image142.png"/><Relationship Id="rId9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5.jpeg"/><Relationship Id="rId3" Type="http://schemas.openxmlformats.org/officeDocument/2006/relationships/image" Target="../media/image109.png"/><Relationship Id="rId7" Type="http://schemas.openxmlformats.org/officeDocument/2006/relationships/image" Target="../media/image117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44.jpeg"/><Relationship Id="rId5" Type="http://schemas.openxmlformats.org/officeDocument/2006/relationships/image" Target="../media/image111.png"/><Relationship Id="rId15" Type="http://schemas.openxmlformats.org/officeDocument/2006/relationships/image" Target="../media/image107.jpeg"/><Relationship Id="rId10" Type="http://schemas.openxmlformats.org/officeDocument/2006/relationships/image" Target="../media/image101.png"/><Relationship Id="rId4" Type="http://schemas.openxmlformats.org/officeDocument/2006/relationships/image" Target="../media/image110.png"/><Relationship Id="rId9" Type="http://schemas.openxmlformats.org/officeDocument/2006/relationships/image" Target="../media/image100.jpeg"/><Relationship Id="rId14" Type="http://schemas.openxmlformats.org/officeDocument/2006/relationships/image" Target="../media/image10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jpe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6000" dirty="0"/>
              <a:t>Wybieram zdrowie </a:t>
            </a:r>
            <a:br>
              <a:rPr lang="pl-PL" altLang="pl-PL" sz="6000" dirty="0"/>
            </a:br>
            <a:r>
              <a:rPr lang="pl-PL" altLang="pl-PL" sz="6000" dirty="0"/>
              <a:t>i zdrowe odżywianie</a:t>
            </a:r>
          </a:p>
        </p:txBody>
      </p:sp>
      <p:sp>
        <p:nvSpPr>
          <p:cNvPr id="4099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89" y="1988840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8"/>
          <p:cNvSpPr txBox="1">
            <a:spLocks noChangeArrowheads="1"/>
          </p:cNvSpPr>
          <p:nvPr/>
        </p:nvSpPr>
        <p:spPr bwMode="auto">
          <a:xfrm>
            <a:off x="953765" y="788511"/>
            <a:ext cx="6282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odżywcze, dzięki którym organizm funkcjonuje prawidłowo,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a 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białka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8437" name="Picture 8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2555776" y="2852936"/>
            <a:ext cx="2808287" cy="2232025"/>
            <a:chOff x="3041294" y="1508822"/>
            <a:chExt cx="2808287" cy="2232025"/>
          </a:xfrm>
        </p:grpSpPr>
        <p:sp>
          <p:nvSpPr>
            <p:cNvPr id="18436" name="AutoShape 2"/>
            <p:cNvSpPr>
              <a:spLocks noChangeArrowheads="1"/>
            </p:cNvSpPr>
            <p:nvPr/>
          </p:nvSpPr>
          <p:spPr bwMode="auto">
            <a:xfrm>
              <a:off x="3041294" y="1508822"/>
              <a:ext cx="2808287" cy="2232025"/>
            </a:xfrm>
            <a:prstGeom prst="cloudCallout">
              <a:avLst>
                <a:gd name="adj1" fmla="val 83767"/>
                <a:gd name="adj2" fmla="val -5600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3600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3491855" y="1849462"/>
              <a:ext cx="2146664" cy="1538454"/>
              <a:chOff x="3491855" y="1849462"/>
              <a:chExt cx="2146664" cy="1538454"/>
            </a:xfrm>
          </p:grpSpPr>
          <p:pic>
            <p:nvPicPr>
              <p:cNvPr id="18438" name="Picture 8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119" y="1933778"/>
                <a:ext cx="914400" cy="74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9" name="Picture 89" descr="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6680" y="2759266"/>
                <a:ext cx="107950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0" name="Picture 90" descr="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732" y="1849462"/>
                <a:ext cx="55721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91" descr="7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293" y="1895666"/>
                <a:ext cx="569912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92" descr="8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55" y="2471929"/>
                <a:ext cx="501650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Objaśnienie owalne 10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9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7"/>
          <p:cNvSpPr txBox="1">
            <a:spLocks noChangeArrowheads="1"/>
          </p:cNvSpPr>
          <p:nvPr/>
        </p:nvSpPr>
        <p:spPr bwMode="auto">
          <a:xfrm>
            <a:off x="899592" y="980728"/>
            <a:ext cx="65681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odżywcze, dzięki którym organizm funkcjonuje prawidłowo, a człowiek rośnie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tłuszcze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2700338" y="2924175"/>
            <a:ext cx="2735262" cy="2233613"/>
          </a:xfrm>
          <a:prstGeom prst="cloudCallout">
            <a:avLst>
              <a:gd name="adj1" fmla="val 77569"/>
              <a:gd name="adj2" fmla="val -61301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9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1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863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2" descr="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604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3" descr="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7572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4" descr="1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7921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5" descr="Fotolia_4700911_Subscription_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6" descr="Fotolia_21865390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58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7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7"/>
          <p:cNvSpPr txBox="1">
            <a:spLocks noChangeArrowheads="1"/>
          </p:cNvSpPr>
          <p:nvPr/>
        </p:nvSpPr>
        <p:spPr bwMode="auto">
          <a:xfrm>
            <a:off x="755576" y="932527"/>
            <a:ext cx="6768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odżywcze, dzięki którym organizm funkcjonuje prawidłowo, a człowiek rośnie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67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78" descr="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0550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79" descr="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5191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80" descr="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5762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81" descr="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5778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82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7207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83" descr="1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647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684" descr="1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863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5" descr="ucze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24" descr="do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7"/>
          <p:cNvSpPr txBox="1">
            <a:spLocks noChangeArrowheads="1"/>
          </p:cNvSpPr>
          <p:nvPr/>
        </p:nvSpPr>
        <p:spPr bwMode="auto">
          <a:xfrm>
            <a:off x="863836" y="928800"/>
            <a:ext cx="6552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odżywcze, dzięki którym organizm funkcjonuje prawidłowo, a 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509" name="Oval 674"/>
          <p:cNvSpPr>
            <a:spLocks noChangeArrowheads="1"/>
          </p:cNvSpPr>
          <p:nvPr/>
        </p:nvSpPr>
        <p:spPr bwMode="auto">
          <a:xfrm>
            <a:off x="2339975" y="45815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A</a:t>
            </a:r>
          </a:p>
        </p:txBody>
      </p:sp>
      <p:sp>
        <p:nvSpPr>
          <p:cNvPr id="21510" name="Oval 675"/>
          <p:cNvSpPr>
            <a:spLocks noChangeArrowheads="1"/>
          </p:cNvSpPr>
          <p:nvPr/>
        </p:nvSpPr>
        <p:spPr bwMode="auto">
          <a:xfrm>
            <a:off x="1331913" y="2708275"/>
            <a:ext cx="1295400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wit. z gr. B</a:t>
            </a:r>
          </a:p>
        </p:txBody>
      </p:sp>
      <p:sp>
        <p:nvSpPr>
          <p:cNvPr id="21511" name="Oval 677"/>
          <p:cNvSpPr>
            <a:spLocks noChangeArrowheads="1"/>
          </p:cNvSpPr>
          <p:nvPr/>
        </p:nvSpPr>
        <p:spPr bwMode="auto">
          <a:xfrm>
            <a:off x="2339975" y="3860800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</a:t>
            </a:r>
          </a:p>
        </p:txBody>
      </p:sp>
      <p:sp>
        <p:nvSpPr>
          <p:cNvPr id="21512" name="Oval 678"/>
          <p:cNvSpPr>
            <a:spLocks noChangeArrowheads="1"/>
          </p:cNvSpPr>
          <p:nvPr/>
        </p:nvSpPr>
        <p:spPr bwMode="auto">
          <a:xfrm>
            <a:off x="2339975" y="5300663"/>
            <a:ext cx="360363" cy="360362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D</a:t>
            </a:r>
          </a:p>
        </p:txBody>
      </p:sp>
      <p:sp>
        <p:nvSpPr>
          <p:cNvPr id="21513" name="Oval 679"/>
          <p:cNvSpPr>
            <a:spLocks noChangeArrowheads="1"/>
          </p:cNvSpPr>
          <p:nvPr/>
        </p:nvSpPr>
        <p:spPr bwMode="auto">
          <a:xfrm>
            <a:off x="2339975" y="60928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E</a:t>
            </a:r>
          </a:p>
        </p:txBody>
      </p:sp>
      <p:sp>
        <p:nvSpPr>
          <p:cNvPr id="21514" name="Oval 676"/>
          <p:cNvSpPr>
            <a:spLocks noChangeArrowheads="1"/>
          </p:cNvSpPr>
          <p:nvPr/>
        </p:nvSpPr>
        <p:spPr bwMode="auto">
          <a:xfrm>
            <a:off x="1908175" y="3141663"/>
            <a:ext cx="1584325" cy="431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kwas foliowy</a:t>
            </a:r>
          </a:p>
        </p:txBody>
      </p:sp>
      <p:pic>
        <p:nvPicPr>
          <p:cNvPr id="21515" name="Picture 331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647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32" descr="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504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3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19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34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6492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35" descr="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577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36" descr="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45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37" descr="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649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44" descr="Fotolia_4700911_Subscription_X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45" descr="Fotolia_4700911_Subscription_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1111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346" descr="1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347" descr="1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348" descr="1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949950"/>
            <a:ext cx="792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356" descr="13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5778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368" descr="Fotolia_2354997_Subscription_X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6477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69" descr="Fotolia_4664375_Subscription_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5762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370" descr="Fotolia_3456719_Subscription_X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371" descr="Fotolia_11701233_Subscription_X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92825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373" descr="Fotolia_5487615_Subscription_X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6477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374" descr="Fotolia_372969_Subscription_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503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75" descr="1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649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76" descr="9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5032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77" descr="4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78" descr="4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7191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91" descr="1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76925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92" descr="17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75088"/>
            <a:ext cx="5032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93" descr="17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576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94" descr="17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55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jaśnienie owalne 37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3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7"/>
          <p:cNvSpPr txBox="1">
            <a:spLocks noChangeArrowheads="1"/>
          </p:cNvSpPr>
          <p:nvPr/>
        </p:nvSpPr>
        <p:spPr bwMode="auto">
          <a:xfrm>
            <a:off x="934175" y="764704"/>
            <a:ext cx="63965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odżywcze, dzięki którym organizm funkcjonuje prawidłowo,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a 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532" name="Oval 677"/>
          <p:cNvSpPr>
            <a:spLocks noChangeArrowheads="1"/>
          </p:cNvSpPr>
          <p:nvPr/>
        </p:nvSpPr>
        <p:spPr bwMode="auto">
          <a:xfrm>
            <a:off x="2051050" y="2708275"/>
            <a:ext cx="504825" cy="43338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2533" name="Oval 677"/>
          <p:cNvSpPr>
            <a:spLocks noChangeArrowheads="1"/>
          </p:cNvSpPr>
          <p:nvPr/>
        </p:nvSpPr>
        <p:spPr bwMode="auto">
          <a:xfrm>
            <a:off x="2051050" y="5373688"/>
            <a:ext cx="503238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2534" name="Oval 677"/>
          <p:cNvSpPr>
            <a:spLocks noChangeArrowheads="1"/>
          </p:cNvSpPr>
          <p:nvPr/>
        </p:nvSpPr>
        <p:spPr bwMode="auto">
          <a:xfrm>
            <a:off x="2051050" y="3213100"/>
            <a:ext cx="504825" cy="5032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2535" name="Oval 677"/>
          <p:cNvSpPr>
            <a:spLocks noChangeArrowheads="1"/>
          </p:cNvSpPr>
          <p:nvPr/>
        </p:nvSpPr>
        <p:spPr bwMode="auto">
          <a:xfrm>
            <a:off x="2051050" y="3933825"/>
            <a:ext cx="504825" cy="5048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2536" name="Oval 677"/>
          <p:cNvSpPr>
            <a:spLocks noChangeArrowheads="1"/>
          </p:cNvSpPr>
          <p:nvPr/>
        </p:nvSpPr>
        <p:spPr bwMode="auto">
          <a:xfrm>
            <a:off x="2051050" y="4652963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2537" name="Picture 614" descr="Fotolia_372969_Subscription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719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Oval 677"/>
          <p:cNvSpPr>
            <a:spLocks noChangeArrowheads="1"/>
          </p:cNvSpPr>
          <p:nvPr/>
        </p:nvSpPr>
        <p:spPr bwMode="auto">
          <a:xfrm>
            <a:off x="2051050" y="6021388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pic>
        <p:nvPicPr>
          <p:cNvPr id="22539" name="Picture 632" descr="ucze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42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55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43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021388"/>
            <a:ext cx="619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44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455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51" descr="Fotolia_4700911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1368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52" descr="1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19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653" descr="1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863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661" descr="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73688"/>
            <a:ext cx="5032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673" descr="Fotolia_2354997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804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674" descr="Fotolia_5487615_Subscription_X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720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675" descr="Fotolia_5487615_Subscription_X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792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676" descr="Fotolia_11701233_Subscription_X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1008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677" descr="Fotolia_5487615_Subscription_XX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21388"/>
            <a:ext cx="8651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678" descr="9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682" descr="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7207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683" descr="14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7921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684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685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949950"/>
            <a:ext cx="11874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aśnienie owalne 28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" descr="Fotolia_5487615_Subscription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79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4" descr="do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7"/>
          <p:cNvSpPr txBox="1">
            <a:spLocks noChangeArrowheads="1"/>
          </p:cNvSpPr>
          <p:nvPr/>
        </p:nvSpPr>
        <p:spPr bwMode="auto">
          <a:xfrm>
            <a:off x="971600" y="879476"/>
            <a:ext cx="6192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pokarmowe szczególnie ważne w diecie  dzieci i młodzieży to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b="1" dirty="0">
                <a:latin typeface="Century Gothic" panose="020B0502020202020204" pitchFamily="34" charset="0"/>
              </a:rPr>
              <a:t>białka – zwierzęce i roślinne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558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85" descr="ucze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720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7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02000"/>
            <a:ext cx="720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8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9" descr="7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02" descr="Fotolia_372969_Subscription_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576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3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7"/>
          <p:cNvSpPr txBox="1">
            <a:spLocks noChangeArrowheads="1"/>
          </p:cNvSpPr>
          <p:nvPr/>
        </p:nvSpPr>
        <p:spPr bwMode="auto">
          <a:xfrm>
            <a:off x="-93663" y="956174"/>
            <a:ext cx="832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pokarmowe szczególnie ważne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w diecie dzieci 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w tym </a:t>
            </a:r>
            <a:r>
              <a:rPr lang="pl-PL" altLang="pl-PL" sz="2400" b="1" dirty="0">
                <a:latin typeface="Century Gothic" panose="020B0502020202020204" pitchFamily="34" charset="0"/>
              </a:rPr>
              <a:t>błonnik</a:t>
            </a:r>
            <a:r>
              <a:rPr lang="pl-PL" altLang="pl-PL" sz="2400" dirty="0"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24580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43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42" descr="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576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54" descr="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55" descr="Fotolia_372969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56" descr="Fotolia_5487615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60" descr="1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936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61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7"/>
          <p:cNvSpPr txBox="1">
            <a:spLocks noChangeArrowheads="1"/>
          </p:cNvSpPr>
          <p:nvPr/>
        </p:nvSpPr>
        <p:spPr bwMode="auto">
          <a:xfrm>
            <a:off x="620713" y="989012"/>
            <a:ext cx="79025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>
                <a:latin typeface="Century Gothic" panose="020B0502020202020204" pitchFamily="34" charset="0"/>
              </a:rPr>
              <a:t>Składniki pokarmowe szczególnie ważne 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w diecie 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603" name="Oval 677"/>
          <p:cNvSpPr>
            <a:spLocks noChangeArrowheads="1"/>
          </p:cNvSpPr>
          <p:nvPr/>
        </p:nvSpPr>
        <p:spPr bwMode="auto">
          <a:xfrm>
            <a:off x="2508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WAPŃ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5604" name="Oval 677"/>
          <p:cNvSpPr>
            <a:spLocks noChangeArrowheads="1"/>
          </p:cNvSpPr>
          <p:nvPr/>
        </p:nvSpPr>
        <p:spPr bwMode="auto">
          <a:xfrm>
            <a:off x="161925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ŻELAZO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5605" name="Oval 677"/>
          <p:cNvSpPr>
            <a:spLocks noChangeArrowheads="1"/>
          </p:cNvSpPr>
          <p:nvPr/>
        </p:nvSpPr>
        <p:spPr bwMode="auto">
          <a:xfrm>
            <a:off x="298767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POTAS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5606" name="Oval 677"/>
          <p:cNvSpPr>
            <a:spLocks noChangeArrowheads="1"/>
          </p:cNvSpPr>
          <p:nvPr/>
        </p:nvSpPr>
        <p:spPr bwMode="auto">
          <a:xfrm>
            <a:off x="435610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MAGNEZ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5607" name="Oval 677"/>
          <p:cNvSpPr>
            <a:spLocks noChangeArrowheads="1"/>
          </p:cNvSpPr>
          <p:nvPr/>
        </p:nvSpPr>
        <p:spPr bwMode="auto">
          <a:xfrm>
            <a:off x="57245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CYNK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sp>
        <p:nvSpPr>
          <p:cNvPr id="25608" name="Oval 677"/>
          <p:cNvSpPr>
            <a:spLocks noChangeArrowheads="1"/>
          </p:cNvSpPr>
          <p:nvPr/>
        </p:nvSpPr>
        <p:spPr bwMode="auto">
          <a:xfrm>
            <a:off x="7164388" y="2349500"/>
            <a:ext cx="1296987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JOD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5609" name="Picture 373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89388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74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75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77311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2" descr="Fotolia_4700911_Subscription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6125"/>
            <a:ext cx="15843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83" descr="1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86350"/>
            <a:ext cx="1008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84" descr="1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89588"/>
            <a:ext cx="1079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92" descr="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57863"/>
            <a:ext cx="7937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04" descr="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6125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05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70450"/>
            <a:ext cx="8651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406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8651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407" descr="Fotolia_5487615_Subscription_XX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408" descr="Fotolia_11701233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88"/>
            <a:ext cx="1152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409" descr="Fotolia_372969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10" descr="Fotolia_235499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1008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14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35325"/>
            <a:ext cx="1008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415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83025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416" descr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9350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417" descr="14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60" descr="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43325"/>
            <a:ext cx="774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7"/>
          <p:cNvSpPr txBox="1">
            <a:spLocks noChangeArrowheads="1"/>
          </p:cNvSpPr>
          <p:nvPr/>
        </p:nvSpPr>
        <p:spPr bwMode="auto">
          <a:xfrm>
            <a:off x="773906" y="836613"/>
            <a:ext cx="7596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Składniki pokarmowe szczególnie ważne w diecie dzieci 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628" name="Oval 675"/>
          <p:cNvSpPr>
            <a:spLocks noChangeArrowheads="1"/>
          </p:cNvSpPr>
          <p:nvPr/>
        </p:nvSpPr>
        <p:spPr bwMode="auto">
          <a:xfrm>
            <a:off x="3952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Witaminy </a:t>
            </a:r>
            <a:br>
              <a:rPr lang="pl-PL" altLang="pl-PL" sz="1800" b="1"/>
            </a:br>
            <a:r>
              <a:rPr lang="pl-PL" altLang="pl-PL" sz="1800" b="1"/>
              <a:t>z gr. B</a:t>
            </a:r>
          </a:p>
        </p:txBody>
      </p:sp>
      <p:pic>
        <p:nvPicPr>
          <p:cNvPr id="26629" name="Picture 1211" descr="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71888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75"/>
          <p:cNvSpPr>
            <a:spLocks noChangeArrowheads="1"/>
          </p:cNvSpPr>
          <p:nvPr/>
        </p:nvSpPr>
        <p:spPr bwMode="auto">
          <a:xfrm>
            <a:off x="1619250" y="2232025"/>
            <a:ext cx="1152525" cy="7191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</a:t>
            </a:r>
          </a:p>
        </p:txBody>
      </p:sp>
      <p:sp>
        <p:nvSpPr>
          <p:cNvPr id="26631" name="Oval 675"/>
          <p:cNvSpPr>
            <a:spLocks noChangeArrowheads="1"/>
          </p:cNvSpPr>
          <p:nvPr/>
        </p:nvSpPr>
        <p:spPr bwMode="auto">
          <a:xfrm>
            <a:off x="2843213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PP</a:t>
            </a:r>
          </a:p>
        </p:txBody>
      </p:sp>
      <p:sp>
        <p:nvSpPr>
          <p:cNvPr id="26632" name="Oval 675"/>
          <p:cNvSpPr>
            <a:spLocks noChangeArrowheads="1"/>
          </p:cNvSpPr>
          <p:nvPr/>
        </p:nvSpPr>
        <p:spPr bwMode="auto">
          <a:xfrm>
            <a:off x="406717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Kwas </a:t>
            </a:r>
            <a:br>
              <a:rPr lang="pl-PL" altLang="pl-PL" sz="1800" b="1"/>
            </a:br>
            <a:r>
              <a:rPr lang="pl-PL" altLang="pl-PL" sz="1800" b="1"/>
              <a:t>foliowy</a:t>
            </a:r>
          </a:p>
        </p:txBody>
      </p:sp>
      <p:sp>
        <p:nvSpPr>
          <p:cNvPr id="26633" name="Oval 675"/>
          <p:cNvSpPr>
            <a:spLocks noChangeArrowheads="1"/>
          </p:cNvSpPr>
          <p:nvPr/>
        </p:nvSpPr>
        <p:spPr bwMode="auto">
          <a:xfrm>
            <a:off x="529272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A</a:t>
            </a:r>
          </a:p>
        </p:txBody>
      </p:sp>
      <p:sp>
        <p:nvSpPr>
          <p:cNvPr id="26634" name="Oval 675"/>
          <p:cNvSpPr>
            <a:spLocks noChangeArrowheads="1"/>
          </p:cNvSpPr>
          <p:nvPr/>
        </p:nvSpPr>
        <p:spPr bwMode="auto">
          <a:xfrm>
            <a:off x="65166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D</a:t>
            </a:r>
          </a:p>
        </p:txBody>
      </p:sp>
      <p:sp>
        <p:nvSpPr>
          <p:cNvPr id="26635" name="Oval 675"/>
          <p:cNvSpPr>
            <a:spLocks noChangeArrowheads="1"/>
          </p:cNvSpPr>
          <p:nvPr/>
        </p:nvSpPr>
        <p:spPr bwMode="auto">
          <a:xfrm>
            <a:off x="7740650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E</a:t>
            </a:r>
          </a:p>
        </p:txBody>
      </p:sp>
      <p:pic>
        <p:nvPicPr>
          <p:cNvPr id="26636" name="Picture 125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24188"/>
            <a:ext cx="107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256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2418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257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06863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258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24188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259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559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261" descr="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84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262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92613"/>
            <a:ext cx="501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269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270" descr="1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24815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71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41988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272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0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273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35488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274" descr="Fotolia_4700911_Subscription_X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27650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282" descr="1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13413"/>
            <a:ext cx="7921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283" descr="1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24188"/>
            <a:ext cx="7207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295" descr="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95625"/>
            <a:ext cx="7921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1296" descr="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0045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1297" descr="13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03688"/>
            <a:ext cx="6492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1298" descr="Fotolia_5487615_Subscription_X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751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1299" descr="Fotolia_5487615_Subscription_XX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4031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1300" descr="Fotolia_372969_Subscription_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51388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1301" descr="Fotolia_2354997_Subscription_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35488"/>
            <a:ext cx="8747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1302" descr="Fotolia_4664375_Subscription_X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38763"/>
            <a:ext cx="7905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1303" descr="Fotolia_3456719_Subscription_X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9585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1304" descr="Fotolia_11701233_Subscription_X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11750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1305" descr="1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24188"/>
            <a:ext cx="7889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1309" descr="14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1635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1310" descr="17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11750"/>
            <a:ext cx="647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1311" descr="17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35488"/>
            <a:ext cx="720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1312" descr="17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737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7" descr="Fotolia_2534437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36426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47688" y="998538"/>
            <a:ext cx="8048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Produkty szczególnie ważne w diecie dzieci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warzywa, </a:t>
            </a:r>
            <a:r>
              <a:rPr lang="pl-PL" altLang="pl-PL" sz="2400" dirty="0">
                <a:latin typeface="Century Gothic" panose="020B0502020202020204" pitchFamily="34" charset="0"/>
              </a:rPr>
              <a:t>głównie surowe i o kolorze zielonym.</a:t>
            </a:r>
          </a:p>
        </p:txBody>
      </p:sp>
      <p:pic>
        <p:nvPicPr>
          <p:cNvPr id="27652" name="Picture 178" descr="Fotolia_2354997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96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18002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08" descr="Fotolia_3456719_Subscription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447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09" descr="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41550"/>
            <a:ext cx="1439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10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14398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1" descr="1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1584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2" descr="1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1152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3" descr="1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24400"/>
            <a:ext cx="1184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4" descr="Fotolia_461321_Subscription_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5" descr="Fotolia_490438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16563"/>
            <a:ext cx="15843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6" descr="Fotolia_132281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1308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8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6"/>
          <p:cNvSpPr txBox="1">
            <a:spLocks noChangeArrowheads="1"/>
          </p:cNvSpPr>
          <p:nvPr/>
        </p:nvSpPr>
        <p:spPr bwMode="auto">
          <a:xfrm>
            <a:off x="1871700" y="1820723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Doktorze Zdrówko,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co to znaczy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być zdrowym?</a:t>
            </a:r>
          </a:p>
        </p:txBody>
      </p:sp>
      <p:pic>
        <p:nvPicPr>
          <p:cNvPr id="5124" name="Picture 59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aśnienie owalne 1"/>
          <p:cNvSpPr/>
          <p:nvPr/>
        </p:nvSpPr>
        <p:spPr>
          <a:xfrm>
            <a:off x="1691680" y="1340768"/>
            <a:ext cx="3456384" cy="2160240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42107" y="981075"/>
            <a:ext cx="8459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Produkty szczególnie ważne w diecie  dzieci i młodzieży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to </a:t>
            </a:r>
            <a:r>
              <a:rPr lang="pl-PL" altLang="pl-PL" sz="2400" b="1" dirty="0">
                <a:latin typeface="Century Gothic" panose="020B0502020202020204" pitchFamily="34" charset="0"/>
              </a:rPr>
              <a:t>owoce</a:t>
            </a:r>
            <a:r>
              <a:rPr lang="pl-PL" altLang="pl-PL" sz="2400" dirty="0">
                <a:latin typeface="Century Gothic" panose="020B0502020202020204" pitchFamily="34" charset="0"/>
              </a:rPr>
              <a:t>, przede wszystkim sezonowe i surowe.</a:t>
            </a:r>
          </a:p>
        </p:txBody>
      </p:sp>
      <p:pic>
        <p:nvPicPr>
          <p:cNvPr id="28675" name="Picture 180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1231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81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1870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93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94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05488"/>
            <a:ext cx="14414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9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8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962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9" descr="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1847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0" descr="Fotolia_100008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0080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1" descr="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791200"/>
            <a:ext cx="1952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2" descr="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14414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13" descr="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057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14" descr="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429000"/>
            <a:ext cx="2022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2569" y="1138238"/>
            <a:ext cx="8678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Century Gothic" panose="020B0502020202020204" pitchFamily="34" charset="0"/>
              </a:rPr>
              <a:t>Produkty szczególnie ważne w diecie  dzieci i młodzieży </a:t>
            </a:r>
            <a:br>
              <a:rPr lang="pl-PL" altLang="pl-PL" sz="2000" dirty="0">
                <a:latin typeface="Century Gothic" panose="020B0502020202020204" pitchFamily="34" charset="0"/>
              </a:rPr>
            </a:br>
            <a:r>
              <a:rPr lang="pl-PL" altLang="pl-PL" sz="2000" dirty="0">
                <a:latin typeface="Century Gothic" panose="020B0502020202020204" pitchFamily="34" charset="0"/>
              </a:rPr>
              <a:t>to </a:t>
            </a:r>
            <a:r>
              <a:rPr lang="pl-PL" altLang="pl-PL" sz="2000" b="1" dirty="0">
                <a:latin typeface="Century Gothic" panose="020B0502020202020204" pitchFamily="34" charset="0"/>
              </a:rPr>
              <a:t>produkty zbożowe pełnoziarniste</a:t>
            </a:r>
            <a:r>
              <a:rPr lang="pl-PL" altLang="pl-PL" sz="2000" dirty="0">
                <a:latin typeface="Century Gothic" panose="020B0502020202020204" pitchFamily="34" charset="0"/>
              </a:rPr>
              <a:t> (kasza jaglana, gryczana, ryż brązowy).</a:t>
            </a:r>
          </a:p>
        </p:txBody>
      </p:sp>
      <p:pic>
        <p:nvPicPr>
          <p:cNvPr id="29699" name="Picture 366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1295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67" descr="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79" descr="Fotolia_5487615_Subscription_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16875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84" descr="1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60988"/>
            <a:ext cx="2376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92" descr="Fotolia_23478642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3398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93" descr="Fotolia_4588270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5128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94" descr="Fotolia_1263227_Subscription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8300"/>
            <a:ext cx="2124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95" descr="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81525"/>
            <a:ext cx="28082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65150" y="981075"/>
            <a:ext cx="8013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Produkty szczególnie ważne w diecie dzieci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i młodzieży to tłuste </a:t>
            </a:r>
            <a:r>
              <a:rPr lang="pl-PL" altLang="pl-PL" sz="2400" b="1" dirty="0">
                <a:latin typeface="Century Gothic" panose="020B0502020202020204" pitchFamily="34" charset="0"/>
              </a:rPr>
              <a:t>ryby</a:t>
            </a:r>
            <a:r>
              <a:rPr lang="pl-PL" altLang="pl-PL" sz="2400" dirty="0">
                <a:latin typeface="Century Gothic" panose="020B0502020202020204" pitchFamily="34" charset="0"/>
              </a:rPr>
              <a:t> oraz </a:t>
            </a:r>
            <a:r>
              <a:rPr lang="pl-PL" altLang="pl-PL" sz="2400" b="1" dirty="0">
                <a:latin typeface="Century Gothic" panose="020B0502020202020204" pitchFamily="34" charset="0"/>
              </a:rPr>
              <a:t>oliwy i oleje</a:t>
            </a:r>
            <a:r>
              <a:rPr lang="pl-PL" altLang="pl-PL" sz="2400" dirty="0">
                <a:latin typeface="Century Gothic" panose="020B0502020202020204" pitchFamily="34" charset="0"/>
              </a:rPr>
              <a:t> tłoczone na zimno.</a:t>
            </a:r>
          </a:p>
        </p:txBody>
      </p:sp>
      <p:pic>
        <p:nvPicPr>
          <p:cNvPr id="30723" name="Picture 39" descr="Fotolia_4700911_Subscription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5639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0" descr="Fotolia_21865390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2000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2" descr="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973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3" descr="1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884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3544" y="981075"/>
            <a:ext cx="8316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Produkty szczególnie ważne w diecie  dzieci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i młodzieży </a:t>
            </a:r>
            <a:r>
              <a:rPr lang="pl-PL" altLang="pl-PL" sz="2400" b="1" dirty="0">
                <a:latin typeface="Century Gothic" panose="020B0502020202020204" pitchFamily="34" charset="0"/>
              </a:rPr>
              <a:t>warzywa strączkowe</a:t>
            </a:r>
            <a:r>
              <a:rPr lang="pl-PL" altLang="pl-PL" sz="2400" dirty="0">
                <a:latin typeface="Century Gothic" panose="020B0502020202020204" pitchFamily="34" charset="0"/>
              </a:rPr>
              <a:t> (soja, soczewica, fasola, groch i cieciorka).</a:t>
            </a:r>
          </a:p>
        </p:txBody>
      </p:sp>
      <p:pic>
        <p:nvPicPr>
          <p:cNvPr id="31747" name="Picture 22" descr="Fotolia_372969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32400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8" descr="Fotolia_12995719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156075"/>
            <a:ext cx="3527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9" descr="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21717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0" descr="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26543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2332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09625" y="908050"/>
            <a:ext cx="7524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>
                <a:latin typeface="Century Gothic" panose="020B0502020202020204" pitchFamily="34" charset="0"/>
              </a:rPr>
              <a:t>Produkty 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orzechy, migdały </a:t>
            </a:r>
            <a:br>
              <a:rPr lang="pl-PL" altLang="pl-PL" b="1" dirty="0">
                <a:latin typeface="Century Gothic" panose="020B0502020202020204" pitchFamily="34" charset="0"/>
              </a:rPr>
            </a:br>
            <a:r>
              <a:rPr lang="pl-PL" altLang="pl-PL" b="1" dirty="0">
                <a:latin typeface="Century Gothic" panose="020B0502020202020204" pitchFamily="34" charset="0"/>
              </a:rPr>
              <a:t>i nasiona</a:t>
            </a:r>
            <a:r>
              <a:rPr lang="pl-PL" altLang="pl-PL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2772" name="Picture 20" descr="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67338"/>
            <a:ext cx="266541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2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26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538663"/>
            <a:ext cx="271303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4" descr="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6209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5" descr="Fotolia_12820538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088"/>
            <a:ext cx="17478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6" descr="17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6654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371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7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663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062038" y="836613"/>
            <a:ext cx="70199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>
                <a:latin typeface="Century Gothic" panose="020B0502020202020204" pitchFamily="34" charset="0"/>
              </a:rPr>
              <a:t>Produkty 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produkty mleczne</a:t>
            </a:r>
            <a:r>
              <a:rPr lang="pl-PL" altLang="pl-PL" dirty="0">
                <a:latin typeface="Century Gothic" panose="020B0502020202020204" pitchFamily="34" charset="0"/>
              </a:rPr>
              <a:t>.</a:t>
            </a:r>
            <a:endParaRPr lang="pl-PL" altLang="pl-PL" b="1" dirty="0">
              <a:latin typeface="Century Gothic" panose="020B0502020202020204" pitchFamily="34" charset="0"/>
            </a:endParaRPr>
          </a:p>
        </p:txBody>
      </p:sp>
      <p:pic>
        <p:nvPicPr>
          <p:cNvPr id="33797" name="Picture 12" descr="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492375"/>
            <a:ext cx="33718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3" descr="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82" y="4233344"/>
            <a:ext cx="16557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90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770313"/>
            <a:ext cx="1295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91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2473844"/>
            <a:ext cx="792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92" descr="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3284019"/>
            <a:ext cx="1368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93" descr="Fotolia_3456719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65" y="4304507"/>
            <a:ext cx="1582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94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90" y="5355959"/>
            <a:ext cx="1439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3" descr="Fotolia_1322817_Subscription_X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6" y="5214204"/>
            <a:ext cx="11509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04" descr="Fotolia_461321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4" y="5253951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5" descr="Fotolia_490438_Subscription_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9" y="3983001"/>
            <a:ext cx="12969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13" descr="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3550"/>
            <a:ext cx="1800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1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WARZYWA I OWOCE</a:t>
            </a:r>
          </a:p>
        </p:txBody>
      </p:sp>
      <p:sp>
        <p:nvSpPr>
          <p:cNvPr id="34829" name="Rectangle 166"/>
          <p:cNvSpPr>
            <a:spLocks noGrp="1" noChangeArrowheads="1"/>
          </p:cNvSpPr>
          <p:nvPr>
            <p:ph idx="1"/>
          </p:nvPr>
        </p:nvSpPr>
        <p:spPr>
          <a:xfrm>
            <a:off x="457200" y="1658144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dirty="0"/>
              <a:t>Warzywa i owoce zawierają witaminy, składniki mineralne oraz błonnik. Możemy je podzielić na: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/>
              <a:t> bogate w witaminę C: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/>
              <a:t> bogate w </a:t>
            </a:r>
            <a:r>
              <a:rPr lang="el-GR" altLang="pl-PL" dirty="0"/>
              <a:t>β</a:t>
            </a:r>
            <a:r>
              <a:rPr lang="pl-PL" altLang="pl-PL" dirty="0"/>
              <a:t>-karoten: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/>
              <a:t> inne warzywa i owoce:</a:t>
            </a:r>
            <a:endParaRPr lang="el-GR" altLang="pl-PL" dirty="0"/>
          </a:p>
          <a:p>
            <a:pPr marL="0" indent="0"/>
            <a:endParaRPr lang="pl-PL" altLang="pl-PL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NIE ZAPOMNIJ </a:t>
            </a:r>
            <a:br>
              <a:rPr lang="pl-PL" altLang="pl-PL"/>
            </a:br>
            <a:r>
              <a:rPr lang="pl-PL" altLang="pl-PL"/>
              <a:t>JEDZ 5 RAZY DZIENNIE</a:t>
            </a:r>
          </a:p>
        </p:txBody>
      </p:sp>
      <p:sp>
        <p:nvSpPr>
          <p:cNvPr id="35843" name="Rectangle 16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pl-PL" altLang="pl-PL" sz="5400" b="1" dirty="0"/>
          </a:p>
          <a:p>
            <a:pPr marL="0" indent="0" algn="ctr">
              <a:buFontTx/>
              <a:buNone/>
            </a:pPr>
            <a:endParaRPr lang="pl-PL" altLang="pl-PL" sz="5400" b="1" dirty="0"/>
          </a:p>
          <a:p>
            <a:pPr marL="0" indent="0" algn="ctr">
              <a:buFontTx/>
              <a:buNone/>
            </a:pPr>
            <a:r>
              <a:rPr lang="pl-PL" altLang="pl-PL" sz="5400" b="1" dirty="0"/>
              <a:t>WARZYWA I OWOCE</a:t>
            </a:r>
          </a:p>
        </p:txBody>
      </p:sp>
      <p:pic>
        <p:nvPicPr>
          <p:cNvPr id="35844" name="Picture 163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4038"/>
            <a:ext cx="11033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6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1" y="4775200"/>
            <a:ext cx="1727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65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12" y="2113912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66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70438"/>
            <a:ext cx="15113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7" descr="Fotolia_100008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23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68" descr="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5" y="2422525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69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82" y="2608576"/>
            <a:ext cx="1368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70" descr="Fotolia_3456719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" y="5779293"/>
            <a:ext cx="2124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1" descr="1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55" y="2147094"/>
            <a:ext cx="15128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72" descr="Fotolia_4664375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80075"/>
            <a:ext cx="13684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73" descr="1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581525"/>
            <a:ext cx="10795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74" descr="Fotolia_461321_Subscription_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304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75" descr="Fotolia_490438_Subscription_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1368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6" descr="Fotolia_1322817_Subscription_X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751513"/>
            <a:ext cx="11525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" descr="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81525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dirty="0"/>
              <a:t>PRODUKTY NIEWSKAZANE </a:t>
            </a:r>
            <a:br>
              <a:rPr lang="pl-PL" altLang="pl-PL" sz="4000" dirty="0"/>
            </a:br>
            <a:r>
              <a:rPr lang="pl-PL" altLang="pl-PL" sz="4000" dirty="0"/>
              <a:t>W DIECIE UCZNIA</a:t>
            </a:r>
          </a:p>
        </p:txBody>
      </p:sp>
      <p:sp>
        <p:nvSpPr>
          <p:cNvPr id="36868" name="Rectangle 19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/>
              <a:t>sól</a:t>
            </a:r>
          </a:p>
          <a:p>
            <a:pPr>
              <a:lnSpc>
                <a:spcPct val="90000"/>
              </a:lnSpc>
            </a:pPr>
            <a:r>
              <a:rPr lang="pl-PL" altLang="pl-PL"/>
              <a:t>białe pieczywo</a:t>
            </a:r>
          </a:p>
          <a:p>
            <a:pPr>
              <a:lnSpc>
                <a:spcPct val="90000"/>
              </a:lnSpc>
            </a:pPr>
            <a:r>
              <a:rPr lang="pl-PL" altLang="pl-PL"/>
              <a:t>słodkie napoje</a:t>
            </a:r>
          </a:p>
          <a:p>
            <a:pPr>
              <a:lnSpc>
                <a:spcPct val="90000"/>
              </a:lnSpc>
            </a:pPr>
            <a:r>
              <a:rPr lang="pl-PL" altLang="pl-PL"/>
              <a:t>produkty wędzone</a:t>
            </a:r>
          </a:p>
          <a:p>
            <a:pPr>
              <a:lnSpc>
                <a:spcPct val="90000"/>
              </a:lnSpc>
            </a:pPr>
            <a:r>
              <a:rPr lang="pl-PL" altLang="pl-PL"/>
              <a:t>tłuszcze przetworzone</a:t>
            </a:r>
          </a:p>
          <a:p>
            <a:pPr>
              <a:lnSpc>
                <a:spcPct val="90000"/>
              </a:lnSpc>
            </a:pPr>
            <a:r>
              <a:rPr lang="pl-PL" altLang="pl-PL"/>
              <a:t>konserwy </a:t>
            </a:r>
          </a:p>
          <a:p>
            <a:pPr>
              <a:lnSpc>
                <a:spcPct val="90000"/>
              </a:lnSpc>
            </a:pPr>
            <a:r>
              <a:rPr lang="pl-PL" altLang="pl-PL"/>
              <a:t>słodycze</a:t>
            </a:r>
          </a:p>
          <a:p>
            <a:pPr>
              <a:lnSpc>
                <a:spcPct val="90000"/>
              </a:lnSpc>
            </a:pPr>
            <a:r>
              <a:rPr lang="pl-PL" altLang="pl-PL"/>
              <a:t>fast-foody</a:t>
            </a:r>
          </a:p>
          <a:p>
            <a:pPr>
              <a:lnSpc>
                <a:spcPct val="90000"/>
              </a:lnSpc>
            </a:pPr>
            <a:endParaRPr lang="pl-PL" altLang="pl-PL"/>
          </a:p>
          <a:p>
            <a:pPr>
              <a:lnSpc>
                <a:spcPct val="90000"/>
              </a:lnSpc>
            </a:pPr>
            <a:endParaRPr lang="pl-PL" altLang="pl-PL"/>
          </a:p>
        </p:txBody>
      </p:sp>
      <p:pic>
        <p:nvPicPr>
          <p:cNvPr id="36869" name="Picture 194" descr="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8863"/>
            <a:ext cx="1562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5" descr="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29000"/>
            <a:ext cx="1838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8" descr="1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34050"/>
            <a:ext cx="20018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9" descr="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75300"/>
            <a:ext cx="15890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00" descr="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78075"/>
            <a:ext cx="19446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01" descr="1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16557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02" descr="1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1625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04" descr="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13414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7" descr="17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420938"/>
            <a:ext cx="80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8"/>
          <p:cNvSpPr txBox="1">
            <a:spLocks noChangeArrowheads="1"/>
          </p:cNvSpPr>
          <p:nvPr/>
        </p:nvSpPr>
        <p:spPr bwMode="auto">
          <a:xfrm>
            <a:off x="1136987" y="1640709"/>
            <a:ext cx="2700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To, co mam jeść,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a czego nie?</a:t>
            </a:r>
          </a:p>
        </p:txBody>
      </p:sp>
      <p:sp>
        <p:nvSpPr>
          <p:cNvPr id="37893" name="Text Box 53"/>
          <p:cNvSpPr txBox="1">
            <a:spLocks noChangeArrowheads="1"/>
          </p:cNvSpPr>
          <p:nvPr/>
        </p:nvSpPr>
        <p:spPr bwMode="auto">
          <a:xfrm>
            <a:off x="3311512" y="1091294"/>
            <a:ext cx="4321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Warto się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zastanowić!</a:t>
            </a:r>
          </a:p>
        </p:txBody>
      </p:sp>
      <p:sp>
        <p:nvSpPr>
          <p:cNvPr id="6" name="Objaśnienie owalne 5"/>
          <p:cNvSpPr/>
          <p:nvPr/>
        </p:nvSpPr>
        <p:spPr>
          <a:xfrm>
            <a:off x="1082993" y="1124741"/>
            <a:ext cx="2808312" cy="1862931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4067944" y="709243"/>
            <a:ext cx="2808312" cy="1862931"/>
          </a:xfrm>
          <a:prstGeom prst="wedgeEllipseCallout">
            <a:avLst>
              <a:gd name="adj1" fmla="val 29706"/>
              <a:gd name="adj2" fmla="val 58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7"/>
          <p:cNvGrpSpPr>
            <a:grpSpLocks/>
          </p:cNvGrpSpPr>
          <p:nvPr/>
        </p:nvGrpSpPr>
        <p:grpSpPr bwMode="auto">
          <a:xfrm>
            <a:off x="2987675" y="2232025"/>
            <a:ext cx="6156325" cy="4625975"/>
            <a:chOff x="1882" y="1406"/>
            <a:chExt cx="3878" cy="2914"/>
          </a:xfrm>
        </p:grpSpPr>
        <p:pic>
          <p:nvPicPr>
            <p:cNvPr id="6148" name="Picture 55" descr="doktor-tabl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406"/>
              <a:ext cx="3606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9"/>
            <p:cNvSpPr txBox="1">
              <a:spLocks noChangeArrowheads="1"/>
            </p:cNvSpPr>
            <p:nvPr/>
          </p:nvSpPr>
          <p:spPr bwMode="auto">
            <a:xfrm>
              <a:off x="1882" y="1525"/>
              <a:ext cx="2576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Być zdrowym,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to nie tylko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nie chorować,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ale też czuć się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dobrze, być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radosnym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i sprawnym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fizycznie.</a:t>
              </a:r>
            </a:p>
          </p:txBody>
        </p:sp>
      </p:grpSp>
      <p:pic>
        <p:nvPicPr>
          <p:cNvPr id="6147" name="Picture 58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7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9"/>
          <p:cNvSpPr txBox="1">
            <a:spLocks noChangeArrowheads="1"/>
          </p:cNvSpPr>
          <p:nvPr/>
        </p:nvSpPr>
        <p:spPr bwMode="auto">
          <a:xfrm>
            <a:off x="3635375" y="2636838"/>
            <a:ext cx="2881313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Stosując się do zasad zdrowego odżywiania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Dokonujemy wyboru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najbardziej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wartościowych produktów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Jednocześnie wykluczamy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z diety te produkty,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które uznajemy za bezwartościowe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i niepotrzebne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600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6" name="Picture 6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61"/>
          <p:cNvSpPr>
            <a:spLocks noChangeArrowheads="1"/>
          </p:cNvSpPr>
          <p:nvPr/>
        </p:nvSpPr>
        <p:spPr bwMode="auto">
          <a:xfrm>
            <a:off x="4945881" y="321310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auto">
          <a:xfrm>
            <a:off x="4945881" y="414908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0"/>
          <p:cNvSpPr txBox="1">
            <a:spLocks noChangeArrowheads="1"/>
          </p:cNvSpPr>
          <p:nvPr/>
        </p:nvSpPr>
        <p:spPr bwMode="auto">
          <a:xfrm>
            <a:off x="3563938" y="2565400"/>
            <a:ext cx="309562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Myj zawsze ręce przed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 jedzeniem.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Po jedzeniu myj zęby!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Najlepszym napojem jest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woda.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przynajmniej 6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szklanek wody dziennie!</a:t>
            </a:r>
          </a:p>
        </p:txBody>
      </p:sp>
      <p:pic>
        <p:nvPicPr>
          <p:cNvPr id="39940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Zrezygnuj ze słodyczy,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 zastąp je owocami!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Jedz 5 razy dziennie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warzywa i owoce, to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dobre źródło witamin!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4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Przed wyjściem z domu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pamiętaj o zjedzeniu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śniadania!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N</a:t>
            </a: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ie zapominaj też 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drugim śniadaniu!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</a:rPr>
              <a:t> Konieczne w diecie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ucznia są naturalne kasze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i ryż – one dają siłę!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Kanapki najlepsze są z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ciemnego pieczywa!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Dbaj o mocne kości!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napoje mleczne. 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Jedz orzechy i pestki!</a:t>
            </a:r>
          </a:p>
        </p:txBody>
      </p:sp>
      <p:pic>
        <p:nvPicPr>
          <p:cNvPr id="43012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694848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</a:t>
            </a:r>
            <a:br>
              <a:rPr lang="pl-PL" altLang="pl-PL" sz="1800" b="1" dirty="0">
                <a:latin typeface="Comic Sans MS" panose="030F0702030302020204" pitchFamily="66" charset="0"/>
              </a:rPr>
            </a:br>
            <a:r>
              <a:rPr lang="pl-PL" altLang="pl-PL" sz="1800" b="1" dirty="0">
                <a:latin typeface="Comic Sans MS" panose="030F0702030302020204" pitchFamily="66" charset="0"/>
              </a:rPr>
              <a:t>ODŻYWIANIA: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b="1" dirty="0">
                <a:latin typeface="Comic Sans MS" panose="030F0702030302020204" pitchFamily="66" charset="0"/>
              </a:rPr>
              <a:t> </a:t>
            </a:r>
            <a:r>
              <a:rPr lang="pl-PL" altLang="pl-PL" sz="1600" dirty="0">
                <a:latin typeface="Comic Sans MS" panose="030F0702030302020204" pitchFamily="66" charset="0"/>
              </a:rPr>
              <a:t>Abyś był coraz większy i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zdrowszy jedz często ryby,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jajka i drób!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Urozmaicone i kolorowe 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posiłki są nie tylko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smaczniejsze,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są zdrowsze!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Zdrowy uczeń jest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sprawny, bo pamięta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o codziennej aktywności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fizycznej!</a:t>
            </a:r>
            <a:r>
              <a:rPr lang="pl-PL" altLang="pl-PL" sz="1600" dirty="0">
                <a:solidFill>
                  <a:srgbClr val="FF33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</p:txBody>
      </p:sp>
      <p:pic>
        <p:nvPicPr>
          <p:cNvPr id="44036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4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9"/>
          <p:cNvSpPr txBox="1">
            <a:spLocks noChangeArrowheads="1"/>
          </p:cNvSpPr>
          <p:nvPr/>
        </p:nvSpPr>
        <p:spPr bwMode="auto">
          <a:xfrm>
            <a:off x="3231977" y="1125337"/>
            <a:ext cx="356624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/>
              <a:t>Czy chcesz coś zmienić </a:t>
            </a:r>
            <a:br>
              <a:rPr lang="pl-PL" altLang="pl-PL" dirty="0"/>
            </a:br>
            <a:r>
              <a:rPr lang="pl-PL" altLang="pl-PL" dirty="0"/>
              <a:t>w swojej diecie?</a:t>
            </a:r>
          </a:p>
        </p:txBody>
      </p:sp>
      <p:sp>
        <p:nvSpPr>
          <p:cNvPr id="5" name="Objaśnienie owalne 4"/>
          <p:cNvSpPr/>
          <p:nvPr/>
        </p:nvSpPr>
        <p:spPr>
          <a:xfrm>
            <a:off x="2987824" y="908050"/>
            <a:ext cx="4054550" cy="1380725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7"/>
          <p:cNvSpPr txBox="1">
            <a:spLocks noChangeArrowheads="1"/>
          </p:cNvSpPr>
          <p:nvPr/>
        </p:nvSpPr>
        <p:spPr bwMode="auto">
          <a:xfrm>
            <a:off x="3294333" y="1364721"/>
            <a:ext cx="2951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Czy wiesz, co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pomaga być zdrowym?</a:t>
            </a:r>
          </a:p>
        </p:txBody>
      </p:sp>
      <p:pic>
        <p:nvPicPr>
          <p:cNvPr id="7172" name="Picture 56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168227" y="980728"/>
            <a:ext cx="3204171" cy="1968316"/>
          </a:xfrm>
          <a:prstGeom prst="wedgeEllipseCallout">
            <a:avLst>
              <a:gd name="adj1" fmla="val 45618"/>
              <a:gd name="adj2" fmla="val 48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8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9"/>
          <p:cNvSpPr txBox="1">
            <a:spLocks noChangeArrowheads="1"/>
          </p:cNvSpPr>
          <p:nvPr/>
        </p:nvSpPr>
        <p:spPr bwMode="auto">
          <a:xfrm>
            <a:off x="4266234" y="1268760"/>
            <a:ext cx="3203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Zdrowy styl życia!</a:t>
            </a:r>
          </a:p>
        </p:txBody>
      </p:sp>
      <p:pic>
        <p:nvPicPr>
          <p:cNvPr id="8196" name="Picture 100" descr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8524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1" descr="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6810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2" descr="HI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681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7" descr="K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1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4031546" y="948269"/>
            <a:ext cx="3672606" cy="1053569"/>
          </a:xfrm>
          <a:prstGeom prst="wedgeEllipseCallout">
            <a:avLst>
              <a:gd name="adj1" fmla="val 31503"/>
              <a:gd name="adj2" fmla="val 7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2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8"/>
          <p:cNvSpPr txBox="1">
            <a:spLocks noChangeArrowheads="1"/>
          </p:cNvSpPr>
          <p:nvPr/>
        </p:nvSpPr>
        <p:spPr bwMode="auto">
          <a:xfrm>
            <a:off x="2840831" y="1268760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Prawidłowe odżywianie!</a:t>
            </a:r>
          </a:p>
        </p:txBody>
      </p:sp>
      <p:pic>
        <p:nvPicPr>
          <p:cNvPr id="9220" name="Picture 11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6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8"/>
          <p:cNvSpPr txBox="1">
            <a:spLocks noChangeArrowheads="1"/>
          </p:cNvSpPr>
          <p:nvPr/>
        </p:nvSpPr>
        <p:spPr bwMode="auto">
          <a:xfrm>
            <a:off x="2843840" y="1301403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Nie zamartwianie się!</a:t>
            </a:r>
          </a:p>
        </p:txBody>
      </p:sp>
      <p:pic>
        <p:nvPicPr>
          <p:cNvPr id="10244" name="Picture 107" descr="K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8" descr="KID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00663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7" descr="SKIPR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690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8" descr="FEEDB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11303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0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8"/>
          <p:cNvSpPr txBox="1">
            <a:spLocks noChangeArrowheads="1"/>
          </p:cNvSpPr>
          <p:nvPr/>
        </p:nvSpPr>
        <p:spPr bwMode="auto">
          <a:xfrm>
            <a:off x="2051720" y="1254101"/>
            <a:ext cx="590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Czyste powietrze, woda i gleba!</a:t>
            </a:r>
          </a:p>
        </p:txBody>
      </p:sp>
      <p:pic>
        <p:nvPicPr>
          <p:cNvPr id="11268" name="Picture 102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3" descr="kraj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529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2195736" y="980728"/>
            <a:ext cx="5508416" cy="1021110"/>
          </a:xfrm>
          <a:prstGeom prst="wedgeEllipseCallout">
            <a:avLst>
              <a:gd name="adj1" fmla="val 23433"/>
              <a:gd name="adj2" fmla="val 83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4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8"/>
          <p:cNvSpPr txBox="1">
            <a:spLocks noChangeArrowheads="1"/>
          </p:cNvSpPr>
          <p:nvPr/>
        </p:nvSpPr>
        <p:spPr bwMode="auto">
          <a:xfrm>
            <a:off x="543639" y="860519"/>
            <a:ext cx="698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Dobra dieta pomaga być zdrowym,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bo dostarcza nam ważnych składników odżywczych!</a:t>
            </a:r>
          </a:p>
        </p:txBody>
      </p:sp>
      <p:pic>
        <p:nvPicPr>
          <p:cNvPr id="17412" name="Picture 28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JWW_bank_scenariuszy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JWW_bank_scenariuszy" id="{43617181-02BE-4571-A40A-625AE175A0F3}" vid="{017B5344-8B46-4E03-AF26-6DE36BCF3AD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ZJWW_bank_scenariuszy</Template>
  <TotalTime>12452</TotalTime>
  <Words>757</Words>
  <Application>Microsoft Office PowerPoint</Application>
  <PresentationFormat>Pokaz na ekranie (4:3)</PresentationFormat>
  <Paragraphs>109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Comic Sans MS</vt:lpstr>
      <vt:lpstr>Times New Roman</vt:lpstr>
      <vt:lpstr>ZJWW_bank_scenariuszy</vt:lpstr>
      <vt:lpstr>Wybieram zdrowie  i zdrowe odżywianie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WARZYWA I OWOCE</vt:lpstr>
      <vt:lpstr>NIE ZAPOMNIJ  JEDZ 5 RAZY DZIENNIE</vt:lpstr>
      <vt:lpstr>PRODUKTY NIEWSKAZANE  W DIECIE UCZNIA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Karolina Wons</cp:lastModifiedBy>
  <cp:revision>287</cp:revision>
  <dcterms:created xsi:type="dcterms:W3CDTF">2005-09-10T16:33:03Z</dcterms:created>
  <dcterms:modified xsi:type="dcterms:W3CDTF">2022-01-16T17:49:58Z</dcterms:modified>
</cp:coreProperties>
</file>